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76" r:id="rId2"/>
    <p:sldId id="1077" r:id="rId3"/>
    <p:sldId id="1078" r:id="rId4"/>
    <p:sldId id="1079" r:id="rId5"/>
    <p:sldId id="1080" r:id="rId6"/>
    <p:sldId id="1081" r:id="rId7"/>
    <p:sldId id="1273" r:id="rId8"/>
    <p:sldId id="1082" r:id="rId9"/>
    <p:sldId id="1083" r:id="rId10"/>
    <p:sldId id="1084" r:id="rId11"/>
    <p:sldId id="1244" r:id="rId12"/>
    <p:sldId id="1245" r:id="rId13"/>
    <p:sldId id="1254" r:id="rId14"/>
    <p:sldId id="1089" r:id="rId15"/>
    <p:sldId id="1090" r:id="rId16"/>
    <p:sldId id="1255" r:id="rId17"/>
    <p:sldId id="1256" r:id="rId18"/>
    <p:sldId id="1257" r:id="rId19"/>
    <p:sldId id="1258" r:id="rId20"/>
    <p:sldId id="1260" r:id="rId21"/>
    <p:sldId id="1261" r:id="rId22"/>
    <p:sldId id="1262" r:id="rId23"/>
    <p:sldId id="1263" r:id="rId24"/>
    <p:sldId id="1264" r:id="rId25"/>
    <p:sldId id="1267" r:id="rId26"/>
    <p:sldId id="1268" r:id="rId27"/>
    <p:sldId id="1105" r:id="rId28"/>
    <p:sldId id="1106" r:id="rId29"/>
    <p:sldId id="1271" r:id="rId30"/>
    <p:sldId id="1272" r:id="rId31"/>
    <p:sldId id="110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5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2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3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6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0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12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27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9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10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68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60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4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uprimento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720"/>
            <a:ext cx="9144001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 </a:t>
            </a:r>
            <a:r>
              <a:rPr lang="x-none" sz="4400" b="1">
                <a:solidFill>
                  <a:schemeClr val="bg1"/>
                </a:solidFill>
              </a:rPr>
              <a:t>- O CONCEITO DE SALVACAO E SEU ALCANCE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 smtClean="0"/>
              <a:t>1</a:t>
            </a:r>
            <a:r>
              <a:rPr lang="x-none" sz="3200" b="1"/>
              <a:t>. Quando falamos da salvação dos perdidos, precisamos recorrer às Sagradas Escrituras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Os primeiros seres humanos pecaram e </a:t>
            </a: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pecado foi repassado às gerações </a:t>
            </a:r>
            <a:r>
              <a:rPr lang="x-none" sz="2800" smtClean="0">
                <a:solidFill>
                  <a:schemeClr val="tx1"/>
                </a:solidFill>
              </a:rPr>
              <a:t>seguintes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x-none" sz="2800" smtClean="0">
                <a:solidFill>
                  <a:schemeClr val="tx1"/>
                </a:solidFill>
              </a:rPr>
              <a:t>(</a:t>
            </a:r>
            <a:r>
              <a:rPr lang="x-none" sz="2800">
                <a:solidFill>
                  <a:schemeClr val="tx1"/>
                </a:solidFill>
              </a:rPr>
              <a:t>Rm 5.12).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As pessoas que fazem parte do meio influenciam as demais. Por isso, a importância da influência positiva dos salvos na sociedade.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x-none" sz="2800" smtClean="0">
                <a:solidFill>
                  <a:schemeClr val="tx1"/>
                </a:solidFill>
              </a:rPr>
              <a:t>humanidade </a:t>
            </a:r>
            <a:r>
              <a:rPr lang="x-none" sz="2800">
                <a:solidFill>
                  <a:schemeClr val="tx1"/>
                </a:solidFill>
              </a:rPr>
              <a:t>ficou distante de Deus e foi condenada a </a:t>
            </a:r>
            <a:r>
              <a:rPr lang="x-none" sz="2800" smtClean="0">
                <a:solidFill>
                  <a:schemeClr val="tx1"/>
                </a:solidFill>
              </a:rPr>
              <a:t>morte.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Deus proveu um meio para salvar a humanidade</a:t>
            </a:r>
            <a:r>
              <a:rPr lang="x-none" sz="2800" smtClean="0">
                <a:solidFill>
                  <a:schemeClr val="tx1"/>
                </a:solidFill>
              </a:rPr>
              <a:t>.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2800" b="1" u="sng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reconhece esse amor de Deus?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Deus enviou Jesus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Filho de Deus veio ao mundo para que, por meio do seu sangue derramado em seu sacrifício, pudéssemos ter o perdão dos pecados e o acesso irrestrito a Deus.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Aqueles </a:t>
            </a:r>
            <a:r>
              <a:rPr lang="x-none" sz="2800">
                <a:solidFill>
                  <a:schemeClr val="tx1"/>
                </a:solidFill>
              </a:rPr>
              <a:t>que creem em Jesus Cristo e o recebem como seu Salvador recebem o perdão dos pecados, mas os que rejeitam a Jesus estão selando seu próprio destino com a condenação eterna: </a:t>
            </a:r>
            <a:r>
              <a:rPr lang="x-none" sz="2800" smtClean="0">
                <a:solidFill>
                  <a:schemeClr val="tx1"/>
                </a:solidFill>
              </a:rPr>
              <a:t>(</a:t>
            </a:r>
            <a:r>
              <a:rPr lang="x-none" sz="2800">
                <a:solidFill>
                  <a:schemeClr val="tx1"/>
                </a:solidFill>
              </a:rPr>
              <a:t>Jo 5.24).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padrão de Deus é </a:t>
            </a:r>
            <a:r>
              <a:rPr lang="x-none" sz="2800" smtClean="0">
                <a:solidFill>
                  <a:schemeClr val="tx1"/>
                </a:solidFill>
              </a:rPr>
              <a:t>simples</a:t>
            </a:r>
            <a:r>
              <a:rPr lang="x-none" sz="2800">
                <a:solidFill>
                  <a:schemeClr val="tx1"/>
                </a:solidFill>
              </a:rPr>
              <a:t>: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2400" smtClean="0">
                <a:solidFill>
                  <a:schemeClr val="tx1"/>
                </a:solidFill>
              </a:rPr>
              <a:t>a mensagem do evangelho é anunciada, 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Quem crer na mensagem e se </a:t>
            </a:r>
            <a:r>
              <a:rPr lang="x-none" sz="2400" smtClean="0">
                <a:solidFill>
                  <a:schemeClr val="tx1"/>
                </a:solidFill>
              </a:rPr>
              <a:t>arrepende de seus pecados recebem a salvação,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Com </a:t>
            </a:r>
            <a:r>
              <a:rPr lang="x-none" sz="2400" smtClean="0">
                <a:solidFill>
                  <a:schemeClr val="tx1"/>
                </a:solidFill>
              </a:rPr>
              <a:t>o perdão de seus pecados </a:t>
            </a:r>
            <a:r>
              <a:rPr lang="pt-BR" sz="2400" dirty="0" smtClean="0">
                <a:solidFill>
                  <a:schemeClr val="tx1"/>
                </a:solidFill>
              </a:rPr>
              <a:t> o direito d</a:t>
            </a:r>
            <a:r>
              <a:rPr lang="x-none" sz="2400" smtClean="0">
                <a:solidFill>
                  <a:schemeClr val="tx1"/>
                </a:solidFill>
              </a:rPr>
              <a:t>a vida eterna</a:t>
            </a:r>
            <a:r>
              <a:rPr lang="pt-BR" sz="2400" dirty="0" smtClean="0">
                <a:solidFill>
                  <a:schemeClr val="tx1"/>
                </a:solidFill>
              </a:rPr>
              <a:t> com Deus.</a:t>
            </a:r>
            <a:r>
              <a:rPr lang="x-none" sz="2400" smtClean="0">
                <a:solidFill>
                  <a:schemeClr val="tx1"/>
                </a:solidFill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Salvação, plano de Deus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Essa </a:t>
            </a:r>
            <a:r>
              <a:rPr lang="x-none" sz="2800">
                <a:solidFill>
                  <a:schemeClr val="tx1"/>
                </a:solidFill>
              </a:rPr>
              <a:t>salvação planejada por Deus, em Jesus, é oferecida a todas as pessoas, indistintamente</a:t>
            </a:r>
            <a:r>
              <a:rPr lang="x-none" sz="2800" smtClean="0">
                <a:solidFill>
                  <a:schemeClr val="tx1"/>
                </a:solidFill>
              </a:rPr>
              <a:t>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plano de Deus é que todos sejam alcançados pela mensagem do </a:t>
            </a:r>
            <a:r>
              <a:rPr lang="x-none" sz="2800" smtClean="0">
                <a:solidFill>
                  <a:schemeClr val="tx1"/>
                </a:solidFill>
              </a:rPr>
              <a:t>evangelho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x-none" sz="2800" smtClean="0">
                <a:solidFill>
                  <a:schemeClr val="tx1"/>
                </a:solidFill>
              </a:rPr>
              <a:t>(2 </a:t>
            </a:r>
            <a:r>
              <a:rPr lang="x-none" sz="2800">
                <a:solidFill>
                  <a:schemeClr val="tx1"/>
                </a:solidFill>
              </a:rPr>
              <a:t>Pe </a:t>
            </a:r>
            <a:r>
              <a:rPr lang="x-none" sz="2800" smtClean="0">
                <a:solidFill>
                  <a:schemeClr val="tx1"/>
                </a:solidFill>
              </a:rPr>
              <a:t>3.9)</a:t>
            </a:r>
            <a:r>
              <a:rPr lang="pt-BR" sz="2800" dirty="0" smtClean="0">
                <a:solidFill>
                  <a:schemeClr val="tx1"/>
                </a:solidFill>
              </a:rPr>
              <a:t>, mas faz uso dos seus efeitos somente que o aceita.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Deus </a:t>
            </a:r>
            <a:r>
              <a:rPr lang="x-none" sz="2800">
                <a:solidFill>
                  <a:schemeClr val="tx1"/>
                </a:solidFill>
              </a:rPr>
              <a:t>sabe, pela sua presciência, quem será ou não salvo, mas a presciência divina não é um delimitador que arbitrariamente, sem qualquer explicação, escolhe quem vai ou não ser salvo.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Devemos pregar o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evangelho para que as pessoas tenham a oportunidade de escolher o destino </a:t>
            </a:r>
            <a:r>
              <a:rPr lang="x-none" sz="2800" smtClean="0">
                <a:solidFill>
                  <a:schemeClr val="tx1"/>
                </a:solidFill>
              </a:rPr>
              <a:t>eterno. 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tem anunciado o Evangelho às pessoas?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6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De </a:t>
            </a:r>
            <a:r>
              <a:rPr lang="x-none" sz="3200" b="1">
                <a:solidFill>
                  <a:schemeClr val="bg1"/>
                </a:solidFill>
              </a:rPr>
              <a:t>acordo com a Palavra de Deus, o plano da Salvação, objetivando a vontade do Altíssimo, é que todos, e não alguns, sejam salvos.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presciência de Deus no tocante àqueles que serão salvos não é um fator delimitador e restritivo para quem efetivamente será alcançado pela salvação.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II </a:t>
            </a:r>
            <a:r>
              <a:rPr lang="x-none" sz="4400" b="1">
                <a:solidFill>
                  <a:schemeClr val="bg1"/>
                </a:solidFill>
              </a:rPr>
              <a:t>- A DINÂMICA DA SALVACÃO</a:t>
            </a:r>
            <a:endParaRPr lang="pt-BR" sz="4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A salvação é pela graça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Bíblia diz que "pela graça </a:t>
            </a:r>
            <a:r>
              <a:rPr lang="pt-BR" sz="2800" dirty="0" smtClean="0">
                <a:solidFill>
                  <a:schemeClr val="tx1"/>
                </a:solidFill>
              </a:rPr>
              <a:t>sois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salvos, por meio da fé; e isso não vem de vós; é dom de Deus" (Ef 2.8).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Obras </a:t>
            </a:r>
            <a:r>
              <a:rPr lang="x-none" sz="2800">
                <a:solidFill>
                  <a:schemeClr val="tx1"/>
                </a:solidFill>
              </a:rPr>
              <a:t>não são suficientes para proporcionar a salvação de um pecador, pois sempre serão insuficientes para alcançar os padrões de Deus. 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Não somos justificados pelas boas obras (</a:t>
            </a:r>
            <a:r>
              <a:rPr lang="pt-BR" sz="2800" dirty="0" err="1" smtClean="0">
                <a:solidFill>
                  <a:schemeClr val="tx1"/>
                </a:solidFill>
              </a:rPr>
              <a:t>Rm</a:t>
            </a:r>
            <a:r>
              <a:rPr lang="pt-BR" sz="2800" dirty="0" smtClean="0">
                <a:solidFill>
                  <a:schemeClr val="tx1"/>
                </a:solidFill>
              </a:rPr>
              <a:t> 4), mas quem é justificado deverá apresentar boas obras (</a:t>
            </a:r>
            <a:r>
              <a:rPr lang="pt-BR" sz="2800" dirty="0" err="1" smtClean="0">
                <a:solidFill>
                  <a:schemeClr val="tx1"/>
                </a:solidFill>
              </a:rPr>
              <a:t>Tg</a:t>
            </a:r>
            <a:r>
              <a:rPr lang="pt-BR" sz="2800" dirty="0" smtClean="0">
                <a:solidFill>
                  <a:schemeClr val="tx1"/>
                </a:solidFill>
              </a:rPr>
              <a:t> 1). Ver livro “Justiça e Graça”.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tem sido grato pela salvação </a:t>
            </a:r>
            <a:r>
              <a:rPr lang="pt-BR" sz="2800" b="1" u="sng" dirty="0" err="1" smtClean="0">
                <a:solidFill>
                  <a:schemeClr val="tx1"/>
                </a:solidFill>
              </a:rPr>
              <a:t>gratuíta</a:t>
            </a:r>
            <a:r>
              <a:rPr lang="pt-BR" sz="2800" b="1" u="sng" dirty="0" smtClean="0">
                <a:solidFill>
                  <a:schemeClr val="tx1"/>
                </a:solidFill>
              </a:rPr>
              <a:t> em Cristo?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O livre-arbítrio e a soberania de Deus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conceito do livre-arbítrio está implícito em vários textos da Bíblia. As pessoas são convidadas a fazerem escolhas como por exemplo em </a:t>
            </a:r>
            <a:r>
              <a:rPr lang="x-none" sz="2800" smtClean="0">
                <a:solidFill>
                  <a:schemeClr val="tx1"/>
                </a:solidFill>
              </a:rPr>
              <a:t>(</a:t>
            </a:r>
            <a:r>
              <a:rPr lang="x-none" sz="2800">
                <a:solidFill>
                  <a:schemeClr val="tx1"/>
                </a:solidFill>
              </a:rPr>
              <a:t>Dt </a:t>
            </a:r>
            <a:r>
              <a:rPr lang="x-none" sz="2800" smtClean="0">
                <a:solidFill>
                  <a:schemeClr val="tx1"/>
                </a:solidFill>
              </a:rPr>
              <a:t>30.19</a:t>
            </a:r>
            <a:r>
              <a:rPr lang="pt-BR" sz="2800" dirty="0" smtClean="0">
                <a:solidFill>
                  <a:schemeClr val="tx1"/>
                </a:solidFill>
              </a:rPr>
              <a:t>-20</a:t>
            </a:r>
            <a:r>
              <a:rPr lang="x-none" sz="2800" smtClean="0">
                <a:solidFill>
                  <a:schemeClr val="tx1"/>
                </a:solidFill>
              </a:rPr>
              <a:t>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Temos liberdade para tomar nossas escolhas e somos responsáveis por elas</a:t>
            </a:r>
            <a:r>
              <a:rPr lang="x-none" sz="2800" smtClean="0">
                <a:solidFill>
                  <a:schemeClr val="tx1"/>
                </a:solidFill>
              </a:rPr>
              <a:t>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De </a:t>
            </a:r>
            <a:r>
              <a:rPr lang="x-none" sz="2800">
                <a:solidFill>
                  <a:schemeClr val="tx1"/>
                </a:solidFill>
              </a:rPr>
              <a:t>outra forma, Deus seria injusto julgando-nos por decisões que não tomamos e por planos que não fizemos</a:t>
            </a:r>
            <a:r>
              <a:rPr lang="x-none" sz="2800" smtClean="0">
                <a:solidFill>
                  <a:schemeClr val="tx1"/>
                </a:solidFill>
              </a:rPr>
              <a:t>.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Qual tem sido sua escolha? Você tem valorizado o seu livre-arbítrio?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O livre-arbítrio e a predestinação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Somos </a:t>
            </a:r>
            <a:r>
              <a:rPr lang="x-none" sz="2800">
                <a:solidFill>
                  <a:schemeClr val="tx1"/>
                </a:solidFill>
              </a:rPr>
              <a:t>responsáveis por nossos pecados.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Uma boa ilustração para explicar o livre-arbítrio e a predestinação e uma viagem, por exemplo de ônibus:</a:t>
            </a: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Você escolhe para onde quer ir (LIVRE-ARBÍTRIO);</a:t>
            </a: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Você entra no ônibus que vai ao </a:t>
            </a:r>
            <a:r>
              <a:rPr lang="pt-BR" sz="2400" dirty="0">
                <a:solidFill>
                  <a:schemeClr val="tx1"/>
                </a:solidFill>
              </a:rPr>
              <a:t>destino escolhido (LIVRE-ARBÍTRIO</a:t>
            </a:r>
            <a:r>
              <a:rPr lang="pt-BR" sz="2400" dirty="0" smtClean="0">
                <a:solidFill>
                  <a:schemeClr val="tx1"/>
                </a:solidFill>
              </a:rPr>
              <a:t>);</a:t>
            </a: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Enquanto você está no ônibus está PREDESTINADO a chegar ao local escolhido;</a:t>
            </a: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Se sair do ônibus (LIVRE-ARBÍTRIO), você não estará mais PREDESTINADO a chegar no local escolhido.</a:t>
            </a:r>
            <a:r>
              <a:rPr lang="x-none" sz="2400" smtClean="0">
                <a:solidFill>
                  <a:schemeClr val="tx1"/>
                </a:solidFill>
              </a:rPr>
              <a:t> 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pt-BR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tem sido consciente em suas escolhas?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4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Deus </a:t>
            </a:r>
            <a:r>
              <a:rPr lang="x-none" sz="3200" b="1">
                <a:solidFill>
                  <a:schemeClr val="bg1"/>
                </a:solidFill>
              </a:rPr>
              <a:t>nos julgará conforme as decisões e escolhas que fizemos em relação aos seus mandamentos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O </a:t>
            </a:r>
            <a:r>
              <a:rPr lang="x-none" sz="3200" b="1">
                <a:solidFill>
                  <a:schemeClr val="bg1"/>
                </a:solidFill>
              </a:rPr>
              <a:t>livre-arbítrio é a capacidade de tomar decisões e fazer escolhas, tornando-nos responsáveis por cada uma delas.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III </a:t>
            </a:r>
            <a:r>
              <a:rPr lang="x-none" sz="4400" b="1">
                <a:solidFill>
                  <a:schemeClr val="bg1"/>
                </a:solidFill>
              </a:rPr>
              <a:t>- AMOR E SOBERANIA DE DEUS</a:t>
            </a:r>
            <a:endParaRPr lang="pt-BR" sz="4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Cremos no amor de Deus para todos? 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Deus, em seu amor, quer que todas as pessoas sejam salvas e dá condições para isto </a:t>
            </a:r>
            <a:r>
              <a:rPr lang="x-none" sz="2800" smtClean="0">
                <a:solidFill>
                  <a:schemeClr val="tx1"/>
                </a:solidFill>
              </a:rPr>
              <a:t>(</a:t>
            </a:r>
            <a:r>
              <a:rPr lang="x-none" sz="2800">
                <a:solidFill>
                  <a:schemeClr val="tx1"/>
                </a:solidFill>
              </a:rPr>
              <a:t>Jo </a:t>
            </a:r>
            <a:r>
              <a:rPr lang="x-none" sz="2800" smtClean="0">
                <a:solidFill>
                  <a:schemeClr val="tx1"/>
                </a:solidFill>
              </a:rPr>
              <a:t>3.16</a:t>
            </a:r>
            <a:r>
              <a:rPr lang="pt-BR" sz="2800" dirty="0" smtClean="0">
                <a:solidFill>
                  <a:schemeClr val="tx1"/>
                </a:solidFill>
              </a:rPr>
              <a:t>; </a:t>
            </a:r>
            <a:r>
              <a:rPr lang="x-none" sz="2800" smtClean="0">
                <a:solidFill>
                  <a:schemeClr val="tx1"/>
                </a:solidFill>
              </a:rPr>
              <a:t>2 </a:t>
            </a:r>
            <a:r>
              <a:rPr lang="x-none" sz="2800">
                <a:solidFill>
                  <a:schemeClr val="tx1"/>
                </a:solidFill>
              </a:rPr>
              <a:t>Pe 3.9).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No entanto, Deus não criou o ser humano como uma máquina, sem liberdade de escolha.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Assim, quando escolhe adorar à Deus é de forma voluntária, portanto aceita por Deus.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mensagem da salvação é oferecida a todos, mas serão salvos apenas os que crerem em Jesus. 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crê no amor de Deus?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Então, porque não tem disseminado o Evangelho?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Cremos na soberania de Deus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soberania de Deus não é afetada pelo livre-arbítrio humano.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Um </a:t>
            </a:r>
            <a:r>
              <a:rPr lang="x-none" sz="2800">
                <a:solidFill>
                  <a:schemeClr val="tx1"/>
                </a:solidFill>
              </a:rPr>
              <a:t>governante de um país não tem sua soberania ameaçada por causa de um criminoso que comete delitos, pois </a:t>
            </a:r>
            <a:r>
              <a:rPr lang="pt-BR" sz="2800" dirty="0" smtClean="0">
                <a:solidFill>
                  <a:schemeClr val="tx1"/>
                </a:solidFill>
              </a:rPr>
              <a:t>existem leis </a:t>
            </a:r>
            <a:r>
              <a:rPr lang="x-none" sz="2800" smtClean="0">
                <a:solidFill>
                  <a:schemeClr val="tx1"/>
                </a:solidFill>
              </a:rPr>
              <a:t>para </a:t>
            </a:r>
            <a:r>
              <a:rPr lang="x-none" sz="2800">
                <a:solidFill>
                  <a:schemeClr val="tx1"/>
                </a:solidFill>
              </a:rPr>
              <a:t>responsabilizar os atos </a:t>
            </a:r>
            <a:r>
              <a:rPr lang="x-none" sz="2800" smtClean="0">
                <a:solidFill>
                  <a:schemeClr val="tx1"/>
                </a:solidFill>
              </a:rPr>
              <a:t>d</a:t>
            </a:r>
            <a:r>
              <a:rPr lang="pt-BR" sz="2800" dirty="0" smtClean="0">
                <a:solidFill>
                  <a:schemeClr val="tx1"/>
                </a:solidFill>
              </a:rPr>
              <a:t>as pessoas</a:t>
            </a:r>
            <a:r>
              <a:rPr lang="x-none" sz="2800" smtClean="0">
                <a:solidFill>
                  <a:schemeClr val="tx1"/>
                </a:solidFill>
              </a:rPr>
              <a:t>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Deus </a:t>
            </a:r>
            <a:r>
              <a:rPr lang="x-none" sz="2800">
                <a:solidFill>
                  <a:schemeClr val="tx1"/>
                </a:solidFill>
              </a:rPr>
              <a:t>permanece soberano em quaisquer circunstâncias, esteja o homem pecando ou não.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Em </a:t>
            </a:r>
            <a:r>
              <a:rPr lang="x-none" sz="2800">
                <a:solidFill>
                  <a:schemeClr val="tx1"/>
                </a:solidFill>
              </a:rPr>
              <a:t>sua soberania, Deus vai responsabilizar o </a:t>
            </a:r>
            <a:r>
              <a:rPr lang="pt-BR" sz="2800" dirty="0" smtClean="0">
                <a:solidFill>
                  <a:schemeClr val="tx1"/>
                </a:solidFill>
              </a:rPr>
              <a:t>ser humano </a:t>
            </a:r>
            <a:r>
              <a:rPr lang="x-none" sz="2800" smtClean="0">
                <a:solidFill>
                  <a:schemeClr val="tx1"/>
                </a:solidFill>
              </a:rPr>
              <a:t>por </a:t>
            </a:r>
            <a:r>
              <a:rPr lang="x-none" sz="2800">
                <a:solidFill>
                  <a:schemeClr val="tx1"/>
                </a:solidFill>
              </a:rPr>
              <a:t>suas </a:t>
            </a:r>
            <a:r>
              <a:rPr lang="x-none" sz="2800" smtClean="0">
                <a:solidFill>
                  <a:schemeClr val="tx1"/>
                </a:solidFill>
              </a:rPr>
              <a:t>escolhas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Deus é soberano e você terá que prestar contas de sua vida para ele?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Deus </a:t>
            </a:r>
            <a:r>
              <a:rPr lang="x-none" sz="3200" b="1">
                <a:solidFill>
                  <a:schemeClr val="bg1"/>
                </a:solidFill>
              </a:rPr>
              <a:t>não enviou Jesus ao mundo para morrer pelos pecados de algumas pessoas, mas de toda a humanidade.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soberania do Todo-Poderoso jamais é ou será afetada pelo livre-arbítrio humano.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306896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CONSIDERAÇÕES</a:t>
            </a:r>
          </a:p>
          <a:p>
            <a:r>
              <a:rPr lang="pt-BR" sz="5400" b="1" dirty="0" smtClean="0">
                <a:solidFill>
                  <a:schemeClr val="bg1"/>
                </a:solidFill>
              </a:rPr>
              <a:t>FINAIS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CONSIDERAÇÕES FINAIS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Nesta lição nos aprendemos que:</a:t>
            </a: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A Bíblia deixa claro que a salvação acontece somente por meio de Jesus Cristo e para todas as pessoas, porém a salvação é eficaz somente àquelas pessoas que aceitam o seu sacrifício vicário.</a:t>
            </a:r>
          </a:p>
          <a:p>
            <a:pPr marL="514350" indent="-51435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A salvação é pela graça, uma escolha pessoal e condicional a manutenção da escolha e destino. Enquanto a escolha está sendo mantida, a pessoa está predestinada à salvação.</a:t>
            </a:r>
          </a:p>
          <a:p>
            <a:pPr marL="514350" indent="-51435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A livre escolha que Deus conceda aos seres humanos por seu amor, não invalida sua soberania.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Autofit/>
          </a:bodyPr>
          <a:lstStyle/>
          <a:p>
            <a:r>
              <a:rPr lang="pt-BR" sz="3600" dirty="0" smtClean="0"/>
              <a:t>REFERÊNCIAS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6530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BERGSTÉN, Eurico. </a:t>
            </a:r>
            <a:r>
              <a:rPr lang="x-none" sz="2400" b="1">
                <a:solidFill>
                  <a:schemeClr val="tx1"/>
                </a:solidFill>
              </a:rPr>
              <a:t>Teologia Sistemática</a:t>
            </a:r>
            <a:r>
              <a:rPr lang="x-none" sz="2400">
                <a:solidFill>
                  <a:schemeClr val="tx1"/>
                </a:solidFill>
              </a:rPr>
              <a:t>. Rio de Janeiro: CPAD, 1999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COELHO, Alexandre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b="1" dirty="0">
                <a:solidFill>
                  <a:schemeClr val="tx1"/>
                </a:solidFill>
              </a:rPr>
              <a:t>A igreja de Jesus </a:t>
            </a:r>
            <a:r>
              <a:rPr lang="pt-BR" sz="2400" b="1" dirty="0" smtClean="0">
                <a:solidFill>
                  <a:schemeClr val="tx1"/>
                </a:solidFill>
              </a:rPr>
              <a:t>Cristo</a:t>
            </a:r>
            <a:r>
              <a:rPr lang="pt-BR" sz="2400" dirty="0" smtClean="0">
                <a:solidFill>
                  <a:schemeClr val="tx1"/>
                </a:solidFill>
              </a:rPr>
              <a:t>. Rio de Janeiro: CPAD, 2016.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COLSON</a:t>
            </a:r>
            <a:r>
              <a:rPr lang="pt-BR" sz="2400" dirty="0">
                <a:solidFill>
                  <a:schemeClr val="tx1"/>
                </a:solidFill>
              </a:rPr>
              <a:t>, Charles &amp; PEARCEY, Nancy. </a:t>
            </a:r>
            <a:r>
              <a:rPr lang="pt-BR" sz="2400" b="1" dirty="0">
                <a:solidFill>
                  <a:schemeClr val="tx1"/>
                </a:solidFill>
              </a:rPr>
              <a:t>E Agora Como Viveremos? </a:t>
            </a:r>
            <a:r>
              <a:rPr lang="pt-BR" sz="2400" dirty="0" smtClean="0">
                <a:solidFill>
                  <a:schemeClr val="tx1"/>
                </a:solidFill>
              </a:rPr>
              <a:t>Rio </a:t>
            </a:r>
            <a:r>
              <a:rPr lang="pt-BR" sz="2400" dirty="0">
                <a:solidFill>
                  <a:schemeClr val="tx1"/>
                </a:solidFill>
              </a:rPr>
              <a:t>de Janeiro: CPAD, </a:t>
            </a:r>
            <a:r>
              <a:rPr lang="pt-BR" sz="2400" dirty="0" smtClean="0">
                <a:solidFill>
                  <a:schemeClr val="tx1"/>
                </a:solidFill>
              </a:rPr>
              <a:t>2000.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DEVER, M. </a:t>
            </a:r>
            <a:r>
              <a:rPr lang="pt-BR" sz="2400" b="1" dirty="0">
                <a:solidFill>
                  <a:schemeClr val="tx1"/>
                </a:solidFill>
              </a:rPr>
              <a:t>A Mensagem do Antigo Testamento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Rio </a:t>
            </a:r>
            <a:r>
              <a:rPr lang="pt-BR" sz="2400" dirty="0">
                <a:solidFill>
                  <a:schemeClr val="tx1"/>
                </a:solidFill>
              </a:rPr>
              <a:t>de Janeiro: CPAD, 2008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BÍBLICO WYCLIFFE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Rio de Janeiro: CPAD, </a:t>
            </a:r>
            <a:r>
              <a:rPr lang="x-none" sz="2400" smtClean="0">
                <a:solidFill>
                  <a:schemeClr val="tx1"/>
                </a:solidFill>
              </a:rPr>
              <a:t>2006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VINE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1.ed. Rio de Janeiro: CPAD, 2002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GARLOW</a:t>
            </a:r>
            <a:r>
              <a:rPr lang="x-none" sz="2400">
                <a:solidFill>
                  <a:schemeClr val="tx1"/>
                </a:solidFill>
              </a:rPr>
              <a:t>, James L. </a:t>
            </a:r>
            <a:r>
              <a:rPr lang="x-none" sz="2400" b="1">
                <a:solidFill>
                  <a:schemeClr val="tx1"/>
                </a:solidFill>
              </a:rPr>
              <a:t>Deus e o seu Povo</a:t>
            </a:r>
            <a:r>
              <a:rPr lang="x-none" sz="2400">
                <a:solidFill>
                  <a:schemeClr val="tx1"/>
                </a:solidFill>
              </a:rPr>
              <a:t>: A História da Igreja como Reino de </a:t>
            </a:r>
            <a:r>
              <a:rPr lang="x-none" sz="2400" smtClean="0">
                <a:solidFill>
                  <a:schemeClr val="tx1"/>
                </a:solidFill>
              </a:rPr>
              <a:t>Deus.Rio </a:t>
            </a:r>
            <a:r>
              <a:rPr lang="x-none" sz="2400">
                <a:solidFill>
                  <a:schemeClr val="tx1"/>
                </a:solidFill>
              </a:rPr>
              <a:t>de Janeiro: CPAD, </a:t>
            </a:r>
            <a:r>
              <a:rPr lang="x-none" sz="2400" smtClean="0">
                <a:solidFill>
                  <a:schemeClr val="tx1"/>
                </a:solidFill>
              </a:rPr>
              <a:t>2007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6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0855" y="116632"/>
            <a:ext cx="64153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DO DIA</a:t>
            </a:r>
          </a:p>
          <a:p>
            <a:pPr algn="ctr">
              <a:lnSpc>
                <a:spcPct val="150000"/>
              </a:lnSpc>
            </a:pPr>
            <a:endParaRPr lang="pt-BR" sz="32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"</a:t>
            </a:r>
            <a:r>
              <a:rPr lang="x-none" sz="3200" b="1">
                <a:solidFill>
                  <a:schemeClr val="bg1"/>
                </a:solidFill>
              </a:rPr>
              <a:t>Porque Deus amou o mundo de tal maneira que deu seu Filho unigênito, para que todo aquele que nele crê não pereça, mas tenha a vida eterna."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 (Jo 3.16)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Autofit/>
          </a:bodyPr>
          <a:lstStyle/>
          <a:p>
            <a:r>
              <a:rPr lang="pt-BR" sz="3600" dirty="0" smtClean="0"/>
              <a:t>REFERÊNCIAS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6530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LIÇÕES BÍBLICAS JOVENS</a:t>
            </a:r>
            <a:r>
              <a:rPr lang="pt-BR" sz="2400" dirty="0" smtClean="0">
                <a:solidFill>
                  <a:schemeClr val="tx1"/>
                </a:solidFill>
              </a:rPr>
              <a:t>. A igreja de Jesus Cristo: sua origem, destino, ordenança e destino eterno.  1º </a:t>
            </a:r>
            <a:r>
              <a:rPr lang="pt-BR" sz="2400" dirty="0" err="1" smtClean="0">
                <a:solidFill>
                  <a:schemeClr val="tx1"/>
                </a:solidFill>
              </a:rPr>
              <a:t>Trim</a:t>
            </a:r>
            <a:r>
              <a:rPr lang="pt-BR" sz="2400" dirty="0" smtClean="0">
                <a:solidFill>
                  <a:schemeClr val="tx1"/>
                </a:solidFill>
              </a:rPr>
              <a:t>, Edição Professor, Rio de Janeiro, 2017.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NEVES, Natalino das. </a:t>
            </a:r>
            <a:r>
              <a:rPr lang="pt-BR" sz="2400" b="1" dirty="0" smtClean="0">
                <a:solidFill>
                  <a:schemeClr val="tx1"/>
                </a:solidFill>
              </a:rPr>
              <a:t>Justiça e Graça</a:t>
            </a:r>
            <a:r>
              <a:rPr lang="pt-BR" sz="2400" dirty="0" smtClean="0">
                <a:solidFill>
                  <a:schemeClr val="tx1"/>
                </a:solidFill>
              </a:rPr>
              <a:t>: um estudo da doutrina da salvação na Epístola aos Romanos. Rio de Janeiro: CPAD, 2015.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PALMER, Michael D. (Ed.). </a:t>
            </a:r>
            <a:r>
              <a:rPr lang="pt-BR" sz="2400" b="1" dirty="0">
                <a:solidFill>
                  <a:schemeClr val="tx1"/>
                </a:solidFill>
              </a:rPr>
              <a:t>Panorama do Pensamento Cristão</a:t>
            </a:r>
            <a:r>
              <a:rPr lang="pt-BR" sz="2400" dirty="0">
                <a:solidFill>
                  <a:schemeClr val="tx1"/>
                </a:solidFill>
              </a:rPr>
              <a:t>. Rio de Janeiro: CPAD, 2001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PETERS, George W. </a:t>
            </a:r>
            <a:r>
              <a:rPr lang="x-none" sz="2400" b="1">
                <a:solidFill>
                  <a:schemeClr val="tx1"/>
                </a:solidFill>
              </a:rPr>
              <a:t>Teologia Bíblica de </a:t>
            </a:r>
            <a:r>
              <a:rPr lang="x-none" sz="2400" b="1" smtClean="0">
                <a:solidFill>
                  <a:schemeClr val="tx1"/>
                </a:solidFill>
              </a:rPr>
              <a:t>Missões</a:t>
            </a:r>
            <a:r>
              <a:rPr lang="x-none" sz="2400" smtClean="0">
                <a:solidFill>
                  <a:schemeClr val="tx1"/>
                </a:solidFill>
              </a:rPr>
              <a:t>.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x-none" sz="2400" smtClean="0">
                <a:solidFill>
                  <a:schemeClr val="tx1"/>
                </a:solidFill>
              </a:rPr>
              <a:t>Rio </a:t>
            </a:r>
            <a:r>
              <a:rPr lang="x-none" sz="2400">
                <a:solidFill>
                  <a:schemeClr val="tx1"/>
                </a:solidFill>
              </a:rPr>
              <a:t>de Janeiro: CPAD, </a:t>
            </a:r>
            <a:r>
              <a:rPr lang="x-none" sz="2400" smtClean="0">
                <a:solidFill>
                  <a:schemeClr val="tx1"/>
                </a:solidFill>
              </a:rPr>
              <a:t>2000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RICHARDS, Lawrence. </a:t>
            </a:r>
            <a:r>
              <a:rPr lang="x-none" sz="2400" b="1">
                <a:solidFill>
                  <a:schemeClr val="tx1"/>
                </a:solidFill>
              </a:rPr>
              <a:t>Comentário Histórico-Cultural do Novo Testamento</a:t>
            </a:r>
            <a:r>
              <a:rPr lang="x-none" sz="2400">
                <a:solidFill>
                  <a:schemeClr val="tx1"/>
                </a:solidFill>
              </a:rPr>
              <a:t>.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x-none" sz="2400">
                <a:solidFill>
                  <a:schemeClr val="tx1"/>
                </a:solidFill>
              </a:rPr>
              <a:t>Rio de Janeiro: CPAD, 2007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TENNEY</a:t>
            </a:r>
            <a:r>
              <a:rPr lang="x-none" sz="2400">
                <a:solidFill>
                  <a:schemeClr val="tx1"/>
                </a:solidFill>
              </a:rPr>
              <a:t>, Merrill C. </a:t>
            </a:r>
            <a:r>
              <a:rPr lang="x-none" sz="2400" b="1">
                <a:solidFill>
                  <a:schemeClr val="tx1"/>
                </a:solidFill>
              </a:rPr>
              <a:t>Tempos do Novo Testamento</a:t>
            </a:r>
            <a:r>
              <a:rPr lang="x-none" sz="2400">
                <a:solidFill>
                  <a:schemeClr val="tx1"/>
                </a:solidFill>
              </a:rPr>
              <a:t>. </a:t>
            </a:r>
            <a:r>
              <a:rPr lang="x-none" sz="2400" smtClean="0">
                <a:solidFill>
                  <a:schemeClr val="tx1"/>
                </a:solidFill>
              </a:rPr>
              <a:t>R</a:t>
            </a:r>
            <a:r>
              <a:rPr lang="pt-BR" sz="2400" dirty="0" smtClean="0">
                <a:solidFill>
                  <a:schemeClr val="tx1"/>
                </a:solidFill>
              </a:rPr>
              <a:t>J</a:t>
            </a:r>
            <a:r>
              <a:rPr lang="x-none" sz="2400" smtClean="0">
                <a:solidFill>
                  <a:schemeClr val="tx1"/>
                </a:solidFill>
              </a:rPr>
              <a:t>: </a:t>
            </a:r>
            <a:r>
              <a:rPr lang="x-none" sz="2400">
                <a:solidFill>
                  <a:schemeClr val="tx1"/>
                </a:solidFill>
              </a:rPr>
              <a:t>CPAD, </a:t>
            </a:r>
            <a:r>
              <a:rPr lang="x-none" sz="2400" smtClean="0">
                <a:solidFill>
                  <a:schemeClr val="tx1"/>
                </a:solidFill>
              </a:rPr>
              <a:t>2010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76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alino\Documents\_NATALINO\3_IGREJA\EBD\LIÇÕES\2016\4 TRIMESTRE\LBJ\Slides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83246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496" y="980728"/>
            <a:ext cx="7056784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Pr. Natalino das Neves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www.natalinodasneves.blogspot.com.br</a:t>
            </a:r>
          </a:p>
          <a:p>
            <a:pPr>
              <a:lnSpc>
                <a:spcPct val="150000"/>
              </a:lnSpc>
            </a:pPr>
            <a:r>
              <a:rPr lang="pt-B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pt-B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www.facebook.com/natalino.neves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Contatos: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natalino6612@gmail.com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(41) 8409 8094 (TIM)</a:t>
            </a:r>
          </a:p>
        </p:txBody>
      </p:sp>
    </p:spTree>
    <p:extLst>
      <p:ext uri="{BB962C8B-B14F-4D97-AF65-F5344CB8AC3E}">
        <p14:creationId xmlns:p14="http://schemas.microsoft.com/office/powerpoint/2010/main" val="38596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379685"/>
            <a:ext cx="55512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</a:t>
            </a: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salvação é oferecida a todas as pessoas, mas cabe a elas decidirem se aceitarão ou não o plano de Deus.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2960" y="2708920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BÍBLICO</a:t>
            </a:r>
          </a:p>
          <a:p>
            <a:endParaRPr lang="pt-BR" sz="3200" dirty="0"/>
          </a:p>
          <a:p>
            <a:endParaRPr lang="pt-BR" sz="3200" b="1" dirty="0">
              <a:solidFill>
                <a:schemeClr val="bg1"/>
              </a:solidFill>
            </a:endParaRPr>
          </a:p>
          <a:p>
            <a:r>
              <a:rPr lang="x-none" sz="3200" b="1" smtClean="0">
                <a:solidFill>
                  <a:schemeClr val="bg1"/>
                </a:solidFill>
              </a:rPr>
              <a:t>Atos </a:t>
            </a:r>
            <a:r>
              <a:rPr lang="x-none" sz="3200" b="1">
                <a:solidFill>
                  <a:schemeClr val="bg1"/>
                </a:solidFill>
              </a:rPr>
              <a:t>4.1-12 </a:t>
            </a:r>
            <a:endParaRPr lang="pt-BR" sz="3200" b="1" dirty="0">
              <a:solidFill>
                <a:schemeClr val="bg1"/>
              </a:solidFill>
            </a:endParaRPr>
          </a:p>
          <a:p>
            <a:endParaRPr lang="pt-BR" sz="3200" b="1" dirty="0">
              <a:solidFill>
                <a:schemeClr val="bg1"/>
              </a:solidFill>
            </a:endParaRP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9674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1 E, estando eles falando ao povo, sobrevieram os sacerdotes, e o capitão do templo, e os saduceus,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2 doendo-se muito de que ensinassem o povo e anunciassem em Jesus a ressurreição dos mortos.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3 E lançaram mão deles e os encerraram na prisão até ao dia seguinte, pois era já tarde.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4 Muitos, porém, dos que ouviram a palavra creram, e chegou o número desses homens a quase cinco mil.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5 E aconteceu, no dia seguinte, reunirem-se em Jerusalém os seus principais, os anciãos, os escribas,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6 e Anás, o sumo sacerdote, e Caifás, e João, e Alexandre, e todos quantos havia da linhagem do sumo sacerdote.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7 E, pondo-os no meio, perguntaram: Com que poder ou em nome de quem fizestes isto? 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2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9674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8 </a:t>
            </a:r>
            <a:r>
              <a:rPr lang="x-none" sz="2400">
                <a:solidFill>
                  <a:schemeClr val="tx1"/>
                </a:solidFill>
              </a:rPr>
              <a:t>Então, Pedro, cheio do Espírito Santo, lhes disse: Principais do povo e vós, anciãos de Israel,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9 visto que hoje somos interrogados acerca do benefício feito a um homem enfermo e do modo como foi curado,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10 seja conhecido de vós todos e de todo o povo de Israel, que em nome de Jesus Cristo, o Nazareno, aquele a quem vós crucificastes e a quem Deus ressuscitou dos mortos, em nome desse é que este está são diante de vós.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11 Ele é a pedra que foi rejeitada por vós, os edificadores, a qual foi posta por cabeça de esquina.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12 E em nenhum outro há salvação, porque também debaixo do céu nenhum outro nome há, dado entre os homens, pelo qual devamos ser salvos. 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9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no\Documents\_NATALINO\3_IGREJA\EBD\LIÇÕES\2016\4 TRIMESTRE\LBJ\Slides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83246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306896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INTRODUÇÃO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2068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salvação dos perdidos é obra do Espírito Santo.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É </a:t>
            </a:r>
            <a:r>
              <a:rPr lang="x-none" sz="2800">
                <a:solidFill>
                  <a:schemeClr val="tx1"/>
                </a:solidFill>
              </a:rPr>
              <a:t>Ele que convence o homem de seus pecados e do perdão oferecido por meio do sacrifício de Jesus.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igreja colabora com o Reino de Deus apresentando a mensagem da salvação </a:t>
            </a:r>
            <a:r>
              <a:rPr lang="pt-BR" sz="2800" dirty="0" smtClean="0">
                <a:solidFill>
                  <a:schemeClr val="tx1"/>
                </a:solidFill>
              </a:rPr>
              <a:t>às p</a:t>
            </a:r>
            <a:r>
              <a:rPr lang="x-none" sz="2800" smtClean="0">
                <a:solidFill>
                  <a:schemeClr val="tx1"/>
                </a:solidFill>
              </a:rPr>
              <a:t>essoas.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x-none" sz="2800" smtClean="0">
                <a:solidFill>
                  <a:schemeClr val="tx1"/>
                </a:solidFill>
              </a:rPr>
              <a:t>ordem </a:t>
            </a:r>
            <a:r>
              <a:rPr lang="x-none" sz="2800">
                <a:solidFill>
                  <a:schemeClr val="tx1"/>
                </a:solidFill>
              </a:rPr>
              <a:t>de Jesus é que transmitamos a todos, indistintamente, a mensagem da salvação. 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2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1742</Words>
  <Application>Microsoft Office PowerPoint</Application>
  <PresentationFormat>Apresentação na tela (4:3)</PresentationFormat>
  <Paragraphs>135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  <vt:lpstr>1. Quando falamos da salvação dos perdidos, precisamos recorrer às Sagradas Escrituras</vt:lpstr>
      <vt:lpstr>2. Deus enviou Jesus</vt:lpstr>
      <vt:lpstr>3. Salvação, plano de Deus</vt:lpstr>
      <vt:lpstr>Apresentação do PowerPoint</vt:lpstr>
      <vt:lpstr>Apresentação do PowerPoint</vt:lpstr>
      <vt:lpstr>Apresentação do PowerPoint</vt:lpstr>
      <vt:lpstr>1. A salvação é pela graça</vt:lpstr>
      <vt:lpstr>2. O livre-arbítrio e a soberania de Deus</vt:lpstr>
      <vt:lpstr>3. O livre-arbítrio e a predestinação</vt:lpstr>
      <vt:lpstr>Apresentação do PowerPoint</vt:lpstr>
      <vt:lpstr>Apresentação do PowerPoint</vt:lpstr>
      <vt:lpstr>Apresentação do PowerPoint</vt:lpstr>
      <vt:lpstr>1. Cremos no amor de Deus para todos? </vt:lpstr>
      <vt:lpstr>2. Cremos na soberania de Deus</vt:lpstr>
      <vt:lpstr>Apresentação do PowerPoint</vt:lpstr>
      <vt:lpstr>Apresentação do PowerPoint</vt:lpstr>
      <vt:lpstr>Apresentação do PowerPoint</vt:lpstr>
      <vt:lpstr>CONSIDERAÇÕES FINAIS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NATALINO DAS NEVES</dc:creator>
  <cp:lastModifiedBy>Natalino</cp:lastModifiedBy>
  <cp:revision>446</cp:revision>
  <dcterms:created xsi:type="dcterms:W3CDTF">2015-11-17T23:44:57Z</dcterms:created>
  <dcterms:modified xsi:type="dcterms:W3CDTF">2017-01-31T02:03:33Z</dcterms:modified>
</cp:coreProperties>
</file>