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923" r:id="rId2"/>
    <p:sldId id="925" r:id="rId3"/>
    <p:sldId id="926" r:id="rId4"/>
    <p:sldId id="927" r:id="rId5"/>
    <p:sldId id="928" r:id="rId6"/>
    <p:sldId id="995" r:id="rId7"/>
    <p:sldId id="929" r:id="rId8"/>
    <p:sldId id="924" r:id="rId9"/>
    <p:sldId id="946" r:id="rId10"/>
    <p:sldId id="930" r:id="rId11"/>
    <p:sldId id="951" r:id="rId12"/>
    <p:sldId id="1054" r:id="rId13"/>
    <p:sldId id="1055" r:id="rId14"/>
    <p:sldId id="952" r:id="rId15"/>
    <p:sldId id="1062" r:id="rId16"/>
    <p:sldId id="1056" r:id="rId17"/>
    <p:sldId id="1057" r:id="rId18"/>
    <p:sldId id="1058" r:id="rId19"/>
    <p:sldId id="1064" r:id="rId20"/>
    <p:sldId id="1063" r:id="rId21"/>
    <p:sldId id="1059" r:id="rId22"/>
    <p:sldId id="1060" r:id="rId23"/>
    <p:sldId id="1061" r:id="rId24"/>
    <p:sldId id="1065" r:id="rId25"/>
    <p:sldId id="942" r:id="rId26"/>
    <p:sldId id="943" r:id="rId27"/>
    <p:sldId id="1067" r:id="rId28"/>
    <p:sldId id="1068" r:id="rId29"/>
    <p:sldId id="1003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747F-891F-4276-BE82-EF5C0FED084F}" type="datetimeFigureOut">
              <a:rPr lang="pt-BR" smtClean="0"/>
              <a:t>31/01/2017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CBBF-80A5-4F46-B09D-626504F2A6C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2521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747F-891F-4276-BE82-EF5C0FED084F}" type="datetimeFigureOut">
              <a:rPr lang="pt-BR" smtClean="0"/>
              <a:t>31/01/2017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CBBF-80A5-4F46-B09D-626504F2A6C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15255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42903" y="366713"/>
            <a:ext cx="4476751" cy="780097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747F-891F-4276-BE82-EF5C0FED084F}" type="datetimeFigureOut">
              <a:rPr lang="pt-BR" smtClean="0"/>
              <a:t>31/01/2017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CBBF-80A5-4F46-B09D-626504F2A6C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9335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747F-891F-4276-BE82-EF5C0FED084F}" type="datetimeFigureOut">
              <a:rPr lang="pt-BR" smtClean="0"/>
              <a:t>31/01/2017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CBBF-80A5-4F46-B09D-626504F2A6C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8608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747F-891F-4276-BE82-EF5C0FED084F}" type="datetimeFigureOut">
              <a:rPr lang="pt-BR" smtClean="0"/>
              <a:t>31/01/2017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CBBF-80A5-4F46-B09D-626504F2A6C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4052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42903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505203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747F-891F-4276-BE82-EF5C0FED084F}" type="datetimeFigureOut">
              <a:rPr lang="pt-BR" smtClean="0"/>
              <a:t>31/01/2017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CBBF-80A5-4F46-B09D-626504F2A6C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35126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747F-891F-4276-BE82-EF5C0FED084F}" type="datetimeFigureOut">
              <a:rPr lang="pt-BR" smtClean="0"/>
              <a:t>31/01/2017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CBBF-80A5-4F46-B09D-626504F2A6C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7274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747F-891F-4276-BE82-EF5C0FED084F}" type="datetimeFigureOut">
              <a:rPr lang="pt-BR" smtClean="0"/>
              <a:t>31/01/2017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CBBF-80A5-4F46-B09D-626504F2A6C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6944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747F-891F-4276-BE82-EF5C0FED084F}" type="datetimeFigureOut">
              <a:rPr lang="pt-BR" smtClean="0"/>
              <a:t>31/01/2017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CBBF-80A5-4F46-B09D-626504F2A6C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6104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747F-891F-4276-BE82-EF5C0FED084F}" type="datetimeFigureOut">
              <a:rPr lang="pt-BR" smtClean="0"/>
              <a:t>31/01/2017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CBBF-80A5-4F46-B09D-626504F2A6C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3687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747F-891F-4276-BE82-EF5C0FED084F}" type="datetimeFigureOut">
              <a:rPr lang="pt-BR" smtClean="0"/>
              <a:t>31/01/2017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CBBF-80A5-4F46-B09D-626504F2A6C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7603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0747F-891F-4276-BE82-EF5C0FED084F}" type="datetimeFigureOut">
              <a:rPr lang="pt-BR" smtClean="0"/>
              <a:t>31/01/2017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7CBBF-80A5-4F46-B09D-626504F2A6C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16476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2017\Logística 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35" y="0"/>
            <a:ext cx="91683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6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2017\p1b4bk791v1cb2ih6r4j16j31d1i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43499" y="3318083"/>
            <a:ext cx="82489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4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x-none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O SIGNIFICADO DE FIDELIDADE</a:t>
            </a:r>
            <a:endParaRPr lang="pt-BR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pt-BR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pt-BR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63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80728"/>
          </a:xfrm>
        </p:spPr>
        <p:txBody>
          <a:bodyPr>
            <a:normAutofit/>
          </a:bodyPr>
          <a:lstStyle/>
          <a:p>
            <a:r>
              <a:rPr lang="x-none" sz="3200" b="1"/>
              <a:t>1. Definição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980728"/>
            <a:ext cx="8928992" cy="5832648"/>
          </a:xfrm>
        </p:spPr>
        <p:txBody>
          <a:bodyPr anchor="ctr">
            <a:normAutofit/>
          </a:bodyPr>
          <a:lstStyle/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2800" smtClean="0">
                <a:solidFill>
                  <a:schemeClr val="tx1"/>
                </a:solidFill>
              </a:rPr>
              <a:t>Fidelidade</a:t>
            </a:r>
            <a:r>
              <a:rPr lang="x-none" sz="2800">
                <a:solidFill>
                  <a:schemeClr val="tx1"/>
                </a:solidFill>
              </a:rPr>
              <a:t>, segundo o Dicionário Houaiss é a "característica do que é fiel, do que demonstra zelo, respeito por alguém ou algo, lealdade</a:t>
            </a:r>
            <a:r>
              <a:rPr lang="x-none" sz="2800" smtClean="0">
                <a:solidFill>
                  <a:schemeClr val="tx1"/>
                </a:solidFill>
              </a:rPr>
              <a:t>".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Desse modo, </a:t>
            </a:r>
            <a:r>
              <a:rPr lang="x-none" sz="2800" smtClean="0">
                <a:solidFill>
                  <a:schemeClr val="tx1"/>
                </a:solidFill>
              </a:rPr>
              <a:t>fidelidade </a:t>
            </a:r>
            <a:r>
              <a:rPr lang="x-none" sz="2800">
                <a:solidFill>
                  <a:schemeClr val="tx1"/>
                </a:solidFill>
              </a:rPr>
              <a:t>é a característica de quem é leal. </a:t>
            </a:r>
            <a:endParaRPr lang="pt-BR" sz="2800" dirty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pt-BR" sz="28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800" b="1" u="sng" dirty="0" smtClean="0">
                <a:solidFill>
                  <a:schemeClr val="tx1"/>
                </a:solidFill>
              </a:rPr>
              <a:t>AP – A que ou quem você tem sido leal/fiel?</a:t>
            </a:r>
            <a:endParaRPr lang="pt-BR" sz="28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841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80728"/>
          </a:xfrm>
        </p:spPr>
        <p:txBody>
          <a:bodyPr>
            <a:normAutofit/>
          </a:bodyPr>
          <a:lstStyle/>
          <a:p>
            <a:r>
              <a:rPr lang="x-none" sz="3200" b="1"/>
              <a:t>2. A fidelidade como fruto do Espírito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980728"/>
            <a:ext cx="8928992" cy="5832648"/>
          </a:xfrm>
        </p:spPr>
        <p:txBody>
          <a:bodyPr anchor="ctr">
            <a:normAutofit lnSpcReduction="10000"/>
          </a:bodyPr>
          <a:lstStyle/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Segundo Paulo, a </a:t>
            </a:r>
            <a:r>
              <a:rPr lang="x-none" sz="2800" smtClean="0">
                <a:solidFill>
                  <a:schemeClr val="tx1"/>
                </a:solidFill>
              </a:rPr>
              <a:t>fidelidade, </a:t>
            </a:r>
            <a:r>
              <a:rPr lang="x-none" sz="2800">
                <a:solidFill>
                  <a:schemeClr val="tx1"/>
                </a:solidFill>
              </a:rPr>
              <a:t>como fruto do Espírito, </a:t>
            </a:r>
            <a:r>
              <a:rPr lang="pt-BR" sz="2800" dirty="0" smtClean="0">
                <a:solidFill>
                  <a:schemeClr val="tx1"/>
                </a:solidFill>
              </a:rPr>
              <a:t>é uma </a:t>
            </a:r>
            <a:r>
              <a:rPr lang="x-none" sz="2800" smtClean="0">
                <a:solidFill>
                  <a:schemeClr val="tx1"/>
                </a:solidFill>
              </a:rPr>
              <a:t>virtude desenvolvida </a:t>
            </a:r>
            <a:r>
              <a:rPr lang="x-none" sz="2800">
                <a:solidFill>
                  <a:schemeClr val="tx1"/>
                </a:solidFill>
              </a:rPr>
              <a:t>em nós pela ação do Espírito Santo (Gl 5.22). 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Cuidado! Essa interpretação pode conduzir pessoas acreditarem que não tem ação ativa sobre isso. </a:t>
            </a: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A nossa confiança e fidelidade à Deus se desenvolve conforme nos aproximamos e temos comunhão com ele, por meio do Espírito Santo.</a:t>
            </a: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A Palavra, lida e colocada em prática, a vida de oração sincera e não meramente mecânica, a submissão á Deus por meio do jejum são as principais maneiras de se aproximar mais de Deus.</a:t>
            </a:r>
          </a:p>
        </p:txBody>
      </p:sp>
    </p:spTree>
    <p:extLst>
      <p:ext uri="{BB962C8B-B14F-4D97-AF65-F5344CB8AC3E}">
        <p14:creationId xmlns:p14="http://schemas.microsoft.com/office/powerpoint/2010/main" val="128595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80728"/>
          </a:xfrm>
        </p:spPr>
        <p:txBody>
          <a:bodyPr>
            <a:normAutofit/>
          </a:bodyPr>
          <a:lstStyle/>
          <a:p>
            <a:r>
              <a:rPr lang="x-none" sz="3200" b="1"/>
              <a:t>3. A fidelidade de Deus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980728"/>
            <a:ext cx="8928992" cy="5832648"/>
          </a:xfrm>
        </p:spPr>
        <p:txBody>
          <a:bodyPr anchor="ctr">
            <a:normAutofit lnSpcReduction="10000"/>
          </a:bodyPr>
          <a:lstStyle/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2800" smtClean="0">
                <a:solidFill>
                  <a:schemeClr val="tx1"/>
                </a:solidFill>
              </a:rPr>
              <a:t>Fidelidade </a:t>
            </a:r>
            <a:r>
              <a:rPr lang="x-none" sz="2800">
                <a:solidFill>
                  <a:schemeClr val="tx1"/>
                </a:solidFill>
              </a:rPr>
              <a:t>é um dos atributos morais de Deus. Ele é fiel em sua natureza (2 Ts 3.3). 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Deus nos salvou e deu uma nova vida para termos comunhão com ele</a:t>
            </a:r>
            <a:r>
              <a:rPr lang="x-none" sz="2800" smtClean="0">
                <a:solidFill>
                  <a:schemeClr val="tx1"/>
                </a:solidFill>
              </a:rPr>
              <a:t>(1 </a:t>
            </a:r>
            <a:r>
              <a:rPr lang="x-none" sz="2800">
                <a:solidFill>
                  <a:schemeClr val="tx1"/>
                </a:solidFill>
              </a:rPr>
              <a:t>Co 1.9). 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A fidelidade a Deus nos afasta de todo tipo de idolatria, que é tudo que é colocado em primeiro lugar em nossa vida, antes de Deus.</a:t>
            </a:r>
            <a:r>
              <a:rPr lang="x-none" sz="2800" smtClean="0">
                <a:solidFill>
                  <a:schemeClr val="tx1"/>
                </a:solidFill>
              </a:rPr>
              <a:t> 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2800" smtClean="0">
                <a:solidFill>
                  <a:schemeClr val="tx1"/>
                </a:solidFill>
              </a:rPr>
              <a:t>Que </a:t>
            </a:r>
            <a:r>
              <a:rPr lang="x-none" sz="2800">
                <a:solidFill>
                  <a:schemeClr val="tx1"/>
                </a:solidFill>
              </a:rPr>
              <a:t>Deus ocupe sempre o primeiro lugar em nossas </a:t>
            </a:r>
            <a:r>
              <a:rPr lang="x-none" sz="2800" smtClean="0">
                <a:solidFill>
                  <a:schemeClr val="tx1"/>
                </a:solidFill>
              </a:rPr>
              <a:t>vidas</a:t>
            </a:r>
            <a:r>
              <a:rPr lang="pt-BR" sz="2800" dirty="0">
                <a:solidFill>
                  <a:schemeClr val="tx1"/>
                </a:solidFill>
              </a:rPr>
              <a:t> </a:t>
            </a:r>
            <a:r>
              <a:rPr lang="x-none" sz="2800" smtClean="0">
                <a:solidFill>
                  <a:schemeClr val="tx1"/>
                </a:solidFill>
              </a:rPr>
              <a:t>(Dt </a:t>
            </a:r>
            <a:r>
              <a:rPr lang="x-none" sz="2800">
                <a:solidFill>
                  <a:schemeClr val="tx1"/>
                </a:solidFill>
              </a:rPr>
              <a:t>6.5). </a:t>
            </a:r>
            <a:endParaRPr lang="pt-BR" sz="2800" dirty="0" smtClean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800" b="1" u="sng" dirty="0" smtClean="0">
                <a:solidFill>
                  <a:schemeClr val="tx1"/>
                </a:solidFill>
              </a:rPr>
              <a:t>AP – O que você tem colocado em primeiro lugar em sua vida?</a:t>
            </a:r>
            <a:endParaRPr lang="pt-BR" sz="28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95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2017\p1b4bk791v1cb2ih6r4j16j31d1i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83568" y="2955716"/>
            <a:ext cx="83529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SÍNTESE DO TÓPICO</a:t>
            </a:r>
          </a:p>
          <a:p>
            <a:pPr>
              <a:lnSpc>
                <a:spcPct val="150000"/>
              </a:lnSpc>
            </a:pPr>
            <a:endParaRPr lang="pt-BR" sz="3200" dirty="0"/>
          </a:p>
          <a:p>
            <a:pPr>
              <a:lnSpc>
                <a:spcPct val="150000"/>
              </a:lnSpc>
            </a:pPr>
            <a:r>
              <a:rPr lang="x-none" sz="3200" b="1" smtClean="0">
                <a:solidFill>
                  <a:schemeClr val="bg1"/>
                </a:solidFill>
              </a:rPr>
              <a:t>Fidelidade </a:t>
            </a:r>
            <a:r>
              <a:rPr lang="x-none" sz="3200" b="1">
                <a:solidFill>
                  <a:schemeClr val="bg1"/>
                </a:solidFill>
              </a:rPr>
              <a:t>é a característica de quem é leal.</a:t>
            </a:r>
            <a:endParaRPr lang="pt-BR" sz="32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58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2017\p1b4bk791v1cb2ih6r4j16j31d1i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43499" y="3318083"/>
            <a:ext cx="82489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4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</a:t>
            </a:r>
            <a:r>
              <a:rPr lang="x-none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IDOLATRIA E HERESIA: UM PERIGO À FIDELIDADE</a:t>
            </a:r>
            <a:endParaRPr lang="pt-BR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x-none" sz="4800"/>
              <a:t> </a:t>
            </a:r>
            <a:endParaRPr lang="pt-BR" sz="4800" dirty="0"/>
          </a:p>
          <a:p>
            <a:pPr algn="just"/>
            <a:endParaRPr lang="pt-BR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pt-BR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775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80728"/>
          </a:xfrm>
        </p:spPr>
        <p:txBody>
          <a:bodyPr>
            <a:normAutofit/>
          </a:bodyPr>
          <a:lstStyle/>
          <a:p>
            <a:r>
              <a:rPr lang="x-none" sz="3200" b="1"/>
              <a:t>1. O que é idolatria?</a:t>
            </a:r>
            <a:r>
              <a:rPr lang="x-none" sz="3200"/>
              <a:t> 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980728"/>
            <a:ext cx="8928992" cy="5832648"/>
          </a:xfrm>
        </p:spPr>
        <p:txBody>
          <a:bodyPr anchor="ctr">
            <a:normAutofit fontScale="92500" lnSpcReduction="20000"/>
          </a:bodyPr>
          <a:lstStyle/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3000" dirty="0" smtClean="0">
                <a:solidFill>
                  <a:schemeClr val="tx1"/>
                </a:solidFill>
              </a:rPr>
              <a:t>E</a:t>
            </a:r>
            <a:r>
              <a:rPr lang="x-none" sz="3000" smtClean="0">
                <a:solidFill>
                  <a:schemeClr val="tx1"/>
                </a:solidFill>
              </a:rPr>
              <a:t>idololatria</a:t>
            </a:r>
            <a:r>
              <a:rPr lang="pt-BR" sz="3000" dirty="0" smtClean="0">
                <a:solidFill>
                  <a:schemeClr val="tx1"/>
                </a:solidFill>
              </a:rPr>
              <a:t> (grego) =  </a:t>
            </a:r>
            <a:r>
              <a:rPr lang="x-none" sz="3000" smtClean="0">
                <a:solidFill>
                  <a:schemeClr val="tx1"/>
                </a:solidFill>
              </a:rPr>
              <a:t>culto </a:t>
            </a:r>
            <a:r>
              <a:rPr lang="x-none" sz="3000">
                <a:solidFill>
                  <a:schemeClr val="tx1"/>
                </a:solidFill>
              </a:rPr>
              <a:t>destinado a adoração de ídolos. </a:t>
            </a:r>
            <a:endParaRPr lang="pt-BR" sz="30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3000" smtClean="0">
                <a:solidFill>
                  <a:schemeClr val="tx1"/>
                </a:solidFill>
              </a:rPr>
              <a:t>A </a:t>
            </a:r>
            <a:r>
              <a:rPr lang="x-none" sz="3000">
                <a:solidFill>
                  <a:schemeClr val="tx1"/>
                </a:solidFill>
              </a:rPr>
              <a:t>idolatria  aparece na relação de obras da carne apresentada por Paulo aos Gálatas (Gl </a:t>
            </a:r>
            <a:r>
              <a:rPr lang="x-none" sz="3000" smtClean="0">
                <a:solidFill>
                  <a:schemeClr val="tx1"/>
                </a:solidFill>
              </a:rPr>
              <a:t>5.20)</a:t>
            </a:r>
            <a:r>
              <a:rPr lang="pt-BR" sz="3000" dirty="0" smtClean="0">
                <a:solidFill>
                  <a:schemeClr val="tx1"/>
                </a:solidFill>
              </a:rPr>
              <a:t> e é condenada em vários locais da Bíblia </a:t>
            </a:r>
            <a:r>
              <a:rPr lang="x-none" sz="3000" smtClean="0">
                <a:solidFill>
                  <a:schemeClr val="tx1"/>
                </a:solidFill>
              </a:rPr>
              <a:t>(</a:t>
            </a:r>
            <a:r>
              <a:rPr lang="x-none" sz="3000">
                <a:solidFill>
                  <a:schemeClr val="tx1"/>
                </a:solidFill>
              </a:rPr>
              <a:t>Lv 26.1; 1 Sm 12.21; Sl 115.4; At 15.20; 1 Jo 5.21). </a:t>
            </a:r>
            <a:endParaRPr lang="pt-BR" sz="30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3000" smtClean="0">
                <a:solidFill>
                  <a:schemeClr val="tx1"/>
                </a:solidFill>
              </a:rPr>
              <a:t>Os </a:t>
            </a:r>
            <a:r>
              <a:rPr lang="x-none" sz="3000">
                <a:solidFill>
                  <a:schemeClr val="tx1"/>
                </a:solidFill>
              </a:rPr>
              <a:t>israelitas, </a:t>
            </a:r>
            <a:r>
              <a:rPr lang="pt-BR" sz="3000" dirty="0" smtClean="0">
                <a:solidFill>
                  <a:schemeClr val="tx1"/>
                </a:solidFill>
              </a:rPr>
              <a:t>apesar de toda experiência com Deus, chegaram a adorar </a:t>
            </a:r>
            <a:r>
              <a:rPr lang="x-none" sz="3000" smtClean="0">
                <a:solidFill>
                  <a:schemeClr val="tx1"/>
                </a:solidFill>
              </a:rPr>
              <a:t>um </a:t>
            </a:r>
            <a:r>
              <a:rPr lang="x-none" sz="3000">
                <a:solidFill>
                  <a:schemeClr val="tx1"/>
                </a:solidFill>
              </a:rPr>
              <a:t>bezerro de ouro </a:t>
            </a:r>
            <a:r>
              <a:rPr lang="x-none" sz="3000" smtClean="0">
                <a:solidFill>
                  <a:schemeClr val="tx1"/>
                </a:solidFill>
              </a:rPr>
              <a:t>(</a:t>
            </a:r>
            <a:r>
              <a:rPr lang="x-none" sz="3000">
                <a:solidFill>
                  <a:schemeClr val="tx1"/>
                </a:solidFill>
              </a:rPr>
              <a:t>Êx 32.1-18). </a:t>
            </a:r>
            <a:endParaRPr lang="pt-BR" sz="30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3000" dirty="0" smtClean="0">
                <a:solidFill>
                  <a:schemeClr val="tx1"/>
                </a:solidFill>
              </a:rPr>
              <a:t>Os israelitas antes do exílio, diferente do que muitos dizem, não eram monoteístas, mas sim </a:t>
            </a:r>
            <a:r>
              <a:rPr lang="pt-BR" sz="3000" dirty="0" err="1" smtClean="0">
                <a:solidFill>
                  <a:schemeClr val="tx1"/>
                </a:solidFill>
              </a:rPr>
              <a:t>monolatras</a:t>
            </a:r>
            <a:r>
              <a:rPr lang="pt-BR" sz="3000" dirty="0" smtClean="0">
                <a:solidFill>
                  <a:schemeClr val="tx1"/>
                </a:solidFill>
              </a:rPr>
              <a:t>, ou seja, acreditam em Javé, mas também acreditavam em outros deuses (</a:t>
            </a:r>
            <a:r>
              <a:rPr lang="x-none" sz="3000" smtClean="0">
                <a:solidFill>
                  <a:schemeClr val="tx1"/>
                </a:solidFill>
              </a:rPr>
              <a:t> </a:t>
            </a:r>
            <a:r>
              <a:rPr lang="x-none" sz="3000">
                <a:solidFill>
                  <a:schemeClr val="tx1"/>
                </a:solidFill>
              </a:rPr>
              <a:t>Rs 16.25,30; 22.52-54; 2 Rs </a:t>
            </a:r>
            <a:r>
              <a:rPr lang="x-none" sz="3000" smtClean="0">
                <a:solidFill>
                  <a:schemeClr val="tx1"/>
                </a:solidFill>
              </a:rPr>
              <a:t>3.3</a:t>
            </a:r>
            <a:r>
              <a:rPr lang="pt-BR" sz="3000" dirty="0" smtClean="0">
                <a:solidFill>
                  <a:schemeClr val="tx1"/>
                </a:solidFill>
              </a:rPr>
              <a:t>; </a:t>
            </a:r>
            <a:r>
              <a:rPr lang="x-none" sz="3000">
                <a:solidFill>
                  <a:schemeClr val="tx1"/>
                </a:solidFill>
              </a:rPr>
              <a:t>1 Rs </a:t>
            </a:r>
            <a:r>
              <a:rPr lang="x-none" sz="3000" smtClean="0">
                <a:solidFill>
                  <a:schemeClr val="tx1"/>
                </a:solidFill>
              </a:rPr>
              <a:t>12.26-33</a:t>
            </a:r>
            <a:r>
              <a:rPr lang="pt-BR" sz="3000" dirty="0" smtClean="0">
                <a:solidFill>
                  <a:schemeClr val="tx1"/>
                </a:solidFill>
              </a:rPr>
              <a:t>, entre várias citações</a:t>
            </a:r>
            <a:r>
              <a:rPr lang="x-none" sz="3000" smtClean="0">
                <a:solidFill>
                  <a:schemeClr val="tx1"/>
                </a:solidFill>
              </a:rPr>
              <a:t>). </a:t>
            </a:r>
            <a:endParaRPr lang="pt-BR" sz="30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3000" dirty="0" smtClean="0">
                <a:solidFill>
                  <a:schemeClr val="tx1"/>
                </a:solidFill>
              </a:rPr>
              <a:t>Infelizmente, ainda hoje muitos crentes acreditam em outros “deuses” e fetiches.</a:t>
            </a:r>
          </a:p>
        </p:txBody>
      </p:sp>
    </p:spTree>
    <p:extLst>
      <p:ext uri="{BB962C8B-B14F-4D97-AF65-F5344CB8AC3E}">
        <p14:creationId xmlns:p14="http://schemas.microsoft.com/office/powerpoint/2010/main" val="756083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80728"/>
          </a:xfrm>
        </p:spPr>
        <p:txBody>
          <a:bodyPr>
            <a:normAutofit/>
          </a:bodyPr>
          <a:lstStyle/>
          <a:p>
            <a:r>
              <a:rPr lang="x-none" sz="3200" b="1"/>
              <a:t>2. A idolatria no Novo Testamento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980728"/>
            <a:ext cx="8928992" cy="5832648"/>
          </a:xfrm>
        </p:spPr>
        <p:txBody>
          <a:bodyPr anchor="ctr">
            <a:normAutofit fontScale="92500" lnSpcReduction="20000"/>
          </a:bodyPr>
          <a:lstStyle/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3000" smtClean="0">
                <a:solidFill>
                  <a:schemeClr val="tx1"/>
                </a:solidFill>
              </a:rPr>
              <a:t>Na </a:t>
            </a:r>
            <a:r>
              <a:rPr lang="x-none" sz="3000">
                <a:solidFill>
                  <a:schemeClr val="tx1"/>
                </a:solidFill>
              </a:rPr>
              <a:t>Roma antiga adorar aos imperadores era uma forma de lealdade e devoção. </a:t>
            </a:r>
            <a:endParaRPr lang="pt-BR" sz="30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3000" dirty="0" smtClean="0">
                <a:solidFill>
                  <a:schemeClr val="tx1"/>
                </a:solidFill>
              </a:rPr>
              <a:t>Muitos cristão foram perseguidos e morreram por não aderirem essa prática.</a:t>
            </a: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3000" dirty="0" smtClean="0">
                <a:solidFill>
                  <a:schemeClr val="tx1"/>
                </a:solidFill>
              </a:rPr>
              <a:t>Ainda hoje, mesmo em igrejas, tem pessoas que exigem “adoração”, como se fossem deuses. Infelizmente, muitos se sujeitam em troca de interesses.</a:t>
            </a: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3000" dirty="0" smtClean="0">
                <a:solidFill>
                  <a:schemeClr val="tx1"/>
                </a:solidFill>
              </a:rPr>
              <a:t>O politeísmo era uma prática comum na época da igreja primitiva, mas a idolatria sempre foi condenada nos textos bíblicos (</a:t>
            </a:r>
            <a:r>
              <a:rPr lang="x-none" sz="3000" smtClean="0">
                <a:solidFill>
                  <a:schemeClr val="tx1"/>
                </a:solidFill>
              </a:rPr>
              <a:t>At 14.11-13</a:t>
            </a:r>
            <a:r>
              <a:rPr lang="pt-BR" sz="3000" dirty="0" smtClean="0">
                <a:solidFill>
                  <a:schemeClr val="tx1"/>
                </a:solidFill>
              </a:rPr>
              <a:t>; A</a:t>
            </a:r>
            <a:r>
              <a:rPr lang="x-none" sz="3000" smtClean="0">
                <a:solidFill>
                  <a:schemeClr val="tx1"/>
                </a:solidFill>
              </a:rPr>
              <a:t>t 17</a:t>
            </a:r>
            <a:r>
              <a:rPr lang="pt-BR" sz="3000" dirty="0" smtClean="0">
                <a:solidFill>
                  <a:schemeClr val="tx1"/>
                </a:solidFill>
              </a:rPr>
              <a:t>; </a:t>
            </a:r>
            <a:r>
              <a:rPr lang="x-none" sz="3000" smtClean="0">
                <a:solidFill>
                  <a:schemeClr val="tx1"/>
                </a:solidFill>
              </a:rPr>
              <a:t>Êx </a:t>
            </a:r>
            <a:r>
              <a:rPr lang="x-none" sz="3000">
                <a:solidFill>
                  <a:schemeClr val="tx1"/>
                </a:solidFill>
              </a:rPr>
              <a:t>20.3; Lv 26.1; Cl 3.5; Ap 22.15). </a:t>
            </a:r>
            <a:endParaRPr lang="pt-BR" sz="30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3000" smtClean="0">
                <a:solidFill>
                  <a:schemeClr val="tx1"/>
                </a:solidFill>
              </a:rPr>
              <a:t>A </a:t>
            </a:r>
            <a:r>
              <a:rPr lang="x-none" sz="3000">
                <a:solidFill>
                  <a:schemeClr val="tx1"/>
                </a:solidFill>
              </a:rPr>
              <a:t>idolatria é a quebra da nossa fidelidade </a:t>
            </a:r>
            <a:r>
              <a:rPr lang="pt-BR" sz="3000" dirty="0" smtClean="0">
                <a:solidFill>
                  <a:schemeClr val="tx1"/>
                </a:solidFill>
              </a:rPr>
              <a:t>a </a:t>
            </a:r>
            <a:r>
              <a:rPr lang="x-none" sz="3000" smtClean="0">
                <a:solidFill>
                  <a:schemeClr val="tx1"/>
                </a:solidFill>
              </a:rPr>
              <a:t>Deus</a:t>
            </a:r>
            <a:r>
              <a:rPr lang="x-none" sz="3000">
                <a:solidFill>
                  <a:schemeClr val="tx1"/>
                </a:solidFill>
              </a:rPr>
              <a:t>. </a:t>
            </a:r>
            <a:endParaRPr lang="pt-BR" sz="30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pt-BR" sz="2800" b="1" u="sng" dirty="0" smtClean="0">
                <a:solidFill>
                  <a:schemeClr val="tx1"/>
                </a:solidFill>
              </a:rPr>
              <a:t>AP – Você já quis se colocar no lugar de Deus? </a:t>
            </a:r>
          </a:p>
          <a:p>
            <a:pPr>
              <a:spcBef>
                <a:spcPts val="0"/>
              </a:spcBef>
            </a:pPr>
            <a:r>
              <a:rPr lang="pt-BR" sz="2800" b="1" u="sng" dirty="0" smtClean="0">
                <a:solidFill>
                  <a:schemeClr val="tx1"/>
                </a:solidFill>
              </a:rPr>
              <a:t>Tem “adorado” personalidades “divinizadas”?</a:t>
            </a:r>
            <a:endParaRPr lang="pt-BR" sz="28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083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6711"/>
          </a:xfrm>
        </p:spPr>
        <p:txBody>
          <a:bodyPr>
            <a:normAutofit/>
          </a:bodyPr>
          <a:lstStyle/>
          <a:p>
            <a:r>
              <a:rPr lang="x-none" sz="3200" b="1"/>
              <a:t>3. O que significa heresia?</a:t>
            </a:r>
            <a:r>
              <a:rPr lang="x-none" sz="3200"/>
              <a:t> 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836712"/>
            <a:ext cx="8928992" cy="5976664"/>
          </a:xfrm>
        </p:spPr>
        <p:txBody>
          <a:bodyPr anchor="ctr">
            <a:noAutofit/>
          </a:bodyPr>
          <a:lstStyle/>
          <a:p>
            <a:pPr marL="457200" indent="-457200" algn="just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H</a:t>
            </a:r>
            <a:r>
              <a:rPr lang="x-none" sz="2800" smtClean="0">
                <a:solidFill>
                  <a:schemeClr val="tx1"/>
                </a:solidFill>
              </a:rPr>
              <a:t>airesis</a:t>
            </a:r>
            <a:r>
              <a:rPr lang="pt-BR" sz="2800" dirty="0" smtClean="0">
                <a:solidFill>
                  <a:schemeClr val="tx1"/>
                </a:solidFill>
              </a:rPr>
              <a:t> (grego) = </a:t>
            </a:r>
            <a:r>
              <a:rPr lang="x-none" sz="2800" smtClean="0">
                <a:solidFill>
                  <a:schemeClr val="tx1"/>
                </a:solidFill>
              </a:rPr>
              <a:t>preferência</a:t>
            </a:r>
            <a:r>
              <a:rPr lang="x-none" sz="2800">
                <a:solidFill>
                  <a:schemeClr val="tx1"/>
                </a:solidFill>
              </a:rPr>
              <a:t>, escolha. </a:t>
            </a:r>
            <a:r>
              <a:rPr lang="x-none" sz="2800" smtClean="0">
                <a:solidFill>
                  <a:schemeClr val="tx1"/>
                </a:solidFill>
              </a:rPr>
              <a:t>Segundo </a:t>
            </a:r>
            <a:r>
              <a:rPr lang="x-none" sz="2800">
                <a:solidFill>
                  <a:schemeClr val="tx1"/>
                </a:solidFill>
              </a:rPr>
              <a:t>o Dicionário Teológico (CPAD) podemos definir heresia "como uma rejeição voluntária de um ou mais artigos da fé". </a:t>
            </a:r>
            <a:r>
              <a:rPr lang="pt-BR" sz="2800" dirty="0" smtClean="0">
                <a:solidFill>
                  <a:schemeClr val="tx1"/>
                </a:solidFill>
              </a:rPr>
              <a:t>Quais artigos são esses?</a:t>
            </a:r>
          </a:p>
          <a:p>
            <a:pPr marL="457200" indent="-457200" algn="just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x-none" sz="2800" smtClean="0">
                <a:solidFill>
                  <a:schemeClr val="tx1"/>
                </a:solidFill>
              </a:rPr>
              <a:t>Paulo</a:t>
            </a:r>
            <a:r>
              <a:rPr lang="pt-BR" sz="2800" dirty="0" smtClean="0">
                <a:solidFill>
                  <a:schemeClr val="tx1"/>
                </a:solidFill>
              </a:rPr>
              <a:t> confrontava o </a:t>
            </a:r>
            <a:r>
              <a:rPr lang="x-none" sz="2800" smtClean="0">
                <a:solidFill>
                  <a:schemeClr val="tx1"/>
                </a:solidFill>
              </a:rPr>
              <a:t>engano </a:t>
            </a:r>
            <a:r>
              <a:rPr lang="pt-BR" sz="2800" dirty="0" smtClean="0">
                <a:solidFill>
                  <a:schemeClr val="tx1"/>
                </a:solidFill>
              </a:rPr>
              <a:t>e a </a:t>
            </a:r>
            <a:r>
              <a:rPr lang="x-none" sz="2800" smtClean="0">
                <a:solidFill>
                  <a:schemeClr val="tx1"/>
                </a:solidFill>
              </a:rPr>
              <a:t>fraud</a:t>
            </a:r>
            <a:r>
              <a:rPr lang="pt-BR" sz="2800" dirty="0" smtClean="0">
                <a:solidFill>
                  <a:schemeClr val="tx1"/>
                </a:solidFill>
              </a:rPr>
              <a:t>e</a:t>
            </a:r>
            <a:r>
              <a:rPr lang="x-none" sz="2800" smtClean="0">
                <a:solidFill>
                  <a:schemeClr val="tx1"/>
                </a:solidFill>
              </a:rPr>
              <a:t> </a:t>
            </a:r>
            <a:r>
              <a:rPr lang="x-none" sz="2800">
                <a:solidFill>
                  <a:schemeClr val="tx1"/>
                </a:solidFill>
              </a:rPr>
              <a:t>(2 Ts 2.3). 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Por isso, a necessidade do investimento </a:t>
            </a:r>
            <a:r>
              <a:rPr lang="x-none" sz="2800" smtClean="0">
                <a:solidFill>
                  <a:schemeClr val="tx1"/>
                </a:solidFill>
              </a:rPr>
              <a:t>no </a:t>
            </a:r>
            <a:r>
              <a:rPr lang="x-none" sz="2800">
                <a:solidFill>
                  <a:schemeClr val="tx1"/>
                </a:solidFill>
              </a:rPr>
              <a:t>ensino sistemático da </a:t>
            </a:r>
            <a:r>
              <a:rPr lang="pt-BR" sz="2800" dirty="0" smtClean="0">
                <a:solidFill>
                  <a:schemeClr val="tx1"/>
                </a:solidFill>
              </a:rPr>
              <a:t>Bíblia</a:t>
            </a:r>
            <a:r>
              <a:rPr lang="x-none" sz="2800" smtClean="0">
                <a:solidFill>
                  <a:schemeClr val="tx1"/>
                </a:solidFill>
              </a:rPr>
              <a:t>, </a:t>
            </a:r>
            <a:r>
              <a:rPr lang="x-none" sz="2800">
                <a:solidFill>
                  <a:schemeClr val="tx1"/>
                </a:solidFill>
              </a:rPr>
              <a:t>pois as heresias só podem ser rechaçadas pelo conhecimento bíblico (Mc 12.24).  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Por outro lado, por falta de conhecimento bíblico, muitas pessoas condenam por heresias o que é o verdadeiro ensino bíblico.</a:t>
            </a:r>
            <a:r>
              <a:rPr lang="x-none" sz="2800" smtClean="0">
                <a:solidFill>
                  <a:schemeClr val="tx1"/>
                </a:solidFill>
              </a:rPr>
              <a:t> </a:t>
            </a:r>
            <a:endParaRPr lang="pt-BR" sz="28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pt-BR" sz="2600" b="1" u="sng" dirty="0" smtClean="0">
                <a:solidFill>
                  <a:schemeClr val="tx1"/>
                </a:solidFill>
              </a:rPr>
              <a:t>AP – Você tem se dedicado ao estudo sistemático da Bíblia?</a:t>
            </a:r>
            <a:endParaRPr lang="pt-BR" sz="26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083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2017\p1b4bk791v1cb2ih6r4j16j31d1i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83568" y="2955716"/>
            <a:ext cx="83529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SÍNTESE DO TÓPICO </a:t>
            </a:r>
          </a:p>
          <a:p>
            <a:pPr algn="just">
              <a:lnSpc>
                <a:spcPct val="150000"/>
              </a:lnSpc>
            </a:pPr>
            <a:endParaRPr lang="pt-BR" sz="3200" dirty="0"/>
          </a:p>
          <a:p>
            <a:pPr algn="just">
              <a:lnSpc>
                <a:spcPct val="150000"/>
              </a:lnSpc>
            </a:pPr>
            <a:r>
              <a:rPr lang="x-none" sz="3200" b="1" smtClean="0">
                <a:solidFill>
                  <a:schemeClr val="bg1"/>
                </a:solidFill>
              </a:rPr>
              <a:t>A </a:t>
            </a:r>
            <a:r>
              <a:rPr lang="x-none" sz="3200" b="1">
                <a:solidFill>
                  <a:schemeClr val="bg1"/>
                </a:solidFill>
              </a:rPr>
              <a:t>idolatria e a heresia são um perigo à fidelidade.</a:t>
            </a:r>
            <a:endParaRPr lang="pt-BR" sz="3200" b="1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8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2017\p1b4bk5fli10v5o171oev11uj1jsn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7814"/>
            <a:ext cx="9182233" cy="686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96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2017\p1b4bk791v1cb2ih6r4j16j31d1i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43499" y="3318083"/>
            <a:ext cx="82489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 </a:t>
            </a:r>
            <a:r>
              <a:rPr lang="x-none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SEJAMOS FIÉIS ATÉ O FIM</a:t>
            </a:r>
            <a:endParaRPr lang="pt-BR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775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80728"/>
          </a:xfrm>
        </p:spPr>
        <p:txBody>
          <a:bodyPr>
            <a:normAutofit/>
          </a:bodyPr>
          <a:lstStyle/>
          <a:p>
            <a:r>
              <a:rPr lang="x-none" sz="3200" b="1"/>
              <a:t>1. Olhando para o passado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980728"/>
            <a:ext cx="8928992" cy="5832648"/>
          </a:xfrm>
        </p:spPr>
        <p:txBody>
          <a:bodyPr anchor="ctr">
            <a:normAutofit/>
          </a:bodyPr>
          <a:lstStyle/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2800" smtClean="0">
                <a:solidFill>
                  <a:schemeClr val="tx1"/>
                </a:solidFill>
              </a:rPr>
              <a:t>Para </a:t>
            </a:r>
            <a:r>
              <a:rPr lang="x-none" sz="2800">
                <a:solidFill>
                  <a:schemeClr val="tx1"/>
                </a:solidFill>
              </a:rPr>
              <a:t>se conquistar um bom futuro é imprescindível ter estabelecido alicerces sólidos no passado. 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As experiências com Deus no passado ajudam o presente quando surgem novas dificuldades </a:t>
            </a:r>
            <a:r>
              <a:rPr lang="x-none" sz="2800" smtClean="0">
                <a:solidFill>
                  <a:schemeClr val="tx1"/>
                </a:solidFill>
              </a:rPr>
              <a:t>(</a:t>
            </a:r>
            <a:r>
              <a:rPr lang="x-none" sz="2800">
                <a:solidFill>
                  <a:schemeClr val="tx1"/>
                </a:solidFill>
              </a:rPr>
              <a:t>Hb 10.32). </a:t>
            </a:r>
            <a:r>
              <a:rPr lang="pt-BR" sz="2800" dirty="0" smtClean="0">
                <a:solidFill>
                  <a:schemeClr val="tx1"/>
                </a:solidFill>
              </a:rPr>
              <a:t>Servem para “abastecer” nossa fé.</a:t>
            </a: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Algumas pessoas esquecem as experiências do passado, do agir de Deus, diante de grandes desafios.</a:t>
            </a: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2800" smtClean="0">
                <a:solidFill>
                  <a:schemeClr val="tx1"/>
                </a:solidFill>
              </a:rPr>
              <a:t>O </a:t>
            </a:r>
            <a:r>
              <a:rPr lang="x-none" sz="2800">
                <a:solidFill>
                  <a:schemeClr val="tx1"/>
                </a:solidFill>
              </a:rPr>
              <a:t>Senhor também cuidaria dos seus servos, dando-lhes </a:t>
            </a:r>
            <a:r>
              <a:rPr lang="x-none" sz="2800" smtClean="0">
                <a:solidFill>
                  <a:schemeClr val="tx1"/>
                </a:solidFill>
              </a:rPr>
              <a:t>A </a:t>
            </a:r>
            <a:r>
              <a:rPr lang="x-none" sz="2800">
                <a:solidFill>
                  <a:schemeClr val="tx1"/>
                </a:solidFill>
              </a:rPr>
              <a:t>fé que recebemos como fruto do Espírito nos ajuda a continuar firmes e fiéis a Cristo diante das circunstâncias contrárias. </a:t>
            </a:r>
            <a:endParaRPr lang="pt-B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083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80728"/>
          </a:xfrm>
        </p:spPr>
        <p:txBody>
          <a:bodyPr>
            <a:normAutofit/>
          </a:bodyPr>
          <a:lstStyle/>
          <a:p>
            <a:r>
              <a:rPr lang="x-none" sz="3200" b="1"/>
              <a:t>2.A fé que nos ajuda a permanecermos fiéis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980728"/>
            <a:ext cx="8928992" cy="5832648"/>
          </a:xfrm>
        </p:spPr>
        <p:txBody>
          <a:bodyPr anchor="ctr">
            <a:normAutofit/>
          </a:bodyPr>
          <a:lstStyle/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2800" smtClean="0">
                <a:solidFill>
                  <a:schemeClr val="tx1"/>
                </a:solidFill>
              </a:rPr>
              <a:t>Já </a:t>
            </a:r>
            <a:r>
              <a:rPr lang="x-none" sz="2800">
                <a:solidFill>
                  <a:schemeClr val="tx1"/>
                </a:solidFill>
              </a:rPr>
              <a:t>fomos justificados perante Deus pela nossa fé em Jesus (Rm 3.21,22). Esta é a chamada fé salvífica que vem pelo ouvir a Palavra de Deus (Rm 10.17). 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2800" smtClean="0">
                <a:solidFill>
                  <a:schemeClr val="tx1"/>
                </a:solidFill>
              </a:rPr>
              <a:t>Mas</a:t>
            </a:r>
            <a:r>
              <a:rPr lang="x-none" sz="2800">
                <a:solidFill>
                  <a:schemeClr val="tx1"/>
                </a:solidFill>
              </a:rPr>
              <a:t>, à medida que buscamos ter maior comunhão com Deus, desenvolvemos a fé como fruto do Espírito. 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O crescimento na fé </a:t>
            </a:r>
            <a:r>
              <a:rPr lang="x-none" sz="2800" smtClean="0">
                <a:solidFill>
                  <a:schemeClr val="tx1"/>
                </a:solidFill>
              </a:rPr>
              <a:t>livra </a:t>
            </a:r>
            <a:r>
              <a:rPr lang="x-none" sz="2800">
                <a:solidFill>
                  <a:schemeClr val="tx1"/>
                </a:solidFill>
              </a:rPr>
              <a:t>da idolatria, das heresias e da apostasia (2 Co 10.15; 2 Ts 1.3). 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Fé que mantem a fidelidade até o fim </a:t>
            </a:r>
            <a:r>
              <a:rPr lang="x-none" sz="2800" smtClean="0">
                <a:solidFill>
                  <a:schemeClr val="tx1"/>
                </a:solidFill>
              </a:rPr>
              <a:t>(Ap </a:t>
            </a:r>
            <a:r>
              <a:rPr lang="x-none" sz="2800">
                <a:solidFill>
                  <a:schemeClr val="tx1"/>
                </a:solidFill>
              </a:rPr>
              <a:t>2.10</a:t>
            </a:r>
            <a:r>
              <a:rPr lang="x-none" sz="2800" smtClean="0">
                <a:solidFill>
                  <a:schemeClr val="tx1"/>
                </a:solidFill>
              </a:rPr>
              <a:t>).</a:t>
            </a:r>
            <a:endParaRPr lang="pt-BR" sz="28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800" b="1" u="sng" dirty="0" smtClean="0">
                <a:solidFill>
                  <a:schemeClr val="tx1"/>
                </a:solidFill>
              </a:rPr>
              <a:t>AP – Confie em Deus. Ele é fiel?</a:t>
            </a:r>
            <a:endParaRPr lang="pt-BR" sz="28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083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80728"/>
          </a:xfrm>
        </p:spPr>
        <p:txBody>
          <a:bodyPr>
            <a:normAutofit/>
          </a:bodyPr>
          <a:lstStyle/>
          <a:p>
            <a:r>
              <a:rPr lang="x-none" sz="3200" b="1"/>
              <a:t>3. Seja fiel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980728"/>
            <a:ext cx="8928992" cy="5832648"/>
          </a:xfrm>
        </p:spPr>
        <p:txBody>
          <a:bodyPr anchor="ctr">
            <a:normAutofit/>
          </a:bodyPr>
          <a:lstStyle/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2800" smtClean="0">
                <a:solidFill>
                  <a:schemeClr val="tx1"/>
                </a:solidFill>
              </a:rPr>
              <a:t>O </a:t>
            </a:r>
            <a:r>
              <a:rPr lang="x-none" sz="2800">
                <a:solidFill>
                  <a:schemeClr val="tx1"/>
                </a:solidFill>
              </a:rPr>
              <a:t>Deus fiel e imutável </a:t>
            </a:r>
            <a:r>
              <a:rPr lang="pt-BR" sz="2800" dirty="0" smtClean="0">
                <a:solidFill>
                  <a:schemeClr val="tx1"/>
                </a:solidFill>
              </a:rPr>
              <a:t>ajuda quem o busca </a:t>
            </a:r>
            <a:r>
              <a:rPr lang="x-none" sz="2800" smtClean="0">
                <a:solidFill>
                  <a:schemeClr val="tx1"/>
                </a:solidFill>
              </a:rPr>
              <a:t>a </a:t>
            </a:r>
            <a:r>
              <a:rPr lang="x-none" sz="2800">
                <a:solidFill>
                  <a:schemeClr val="tx1"/>
                </a:solidFill>
              </a:rPr>
              <a:t>permanecer </a:t>
            </a:r>
            <a:r>
              <a:rPr lang="pt-BR" sz="2800" dirty="0" smtClean="0">
                <a:solidFill>
                  <a:schemeClr val="tx1"/>
                </a:solidFill>
              </a:rPr>
              <a:t>fiel</a:t>
            </a:r>
            <a:r>
              <a:rPr lang="x-none" sz="2800" smtClean="0">
                <a:solidFill>
                  <a:schemeClr val="tx1"/>
                </a:solidFill>
              </a:rPr>
              <a:t> </a:t>
            </a:r>
            <a:r>
              <a:rPr lang="x-none" sz="2800">
                <a:solidFill>
                  <a:schemeClr val="tx1"/>
                </a:solidFill>
              </a:rPr>
              <a:t>neste mundo </a:t>
            </a:r>
            <a:r>
              <a:rPr lang="x-none" sz="2800" smtClean="0">
                <a:solidFill>
                  <a:schemeClr val="tx1"/>
                </a:solidFill>
              </a:rPr>
              <a:t>tenebroso</a:t>
            </a:r>
            <a:r>
              <a:rPr lang="pt-BR" sz="2800" dirty="0">
                <a:solidFill>
                  <a:schemeClr val="tx1"/>
                </a:solidFill>
              </a:rPr>
              <a:t> </a:t>
            </a:r>
            <a:r>
              <a:rPr lang="x-none" sz="2800" smtClean="0">
                <a:solidFill>
                  <a:schemeClr val="tx1"/>
                </a:solidFill>
              </a:rPr>
              <a:t>(1 </a:t>
            </a:r>
            <a:r>
              <a:rPr lang="x-none" sz="2800">
                <a:solidFill>
                  <a:schemeClr val="tx1"/>
                </a:solidFill>
              </a:rPr>
              <a:t>Jo 5.19). 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Todavia, para manter a fidelidade é essencial a preservação da </a:t>
            </a:r>
            <a:r>
              <a:rPr lang="x-none" sz="2800" smtClean="0">
                <a:solidFill>
                  <a:schemeClr val="tx1"/>
                </a:solidFill>
              </a:rPr>
              <a:t>comunhão </a:t>
            </a:r>
            <a:r>
              <a:rPr lang="x-none" sz="2800">
                <a:solidFill>
                  <a:schemeClr val="tx1"/>
                </a:solidFill>
              </a:rPr>
              <a:t>com o Senhor. </a:t>
            </a:r>
            <a:r>
              <a:rPr lang="pt-BR" sz="2800" dirty="0" smtClean="0">
                <a:solidFill>
                  <a:schemeClr val="tx1"/>
                </a:solidFill>
              </a:rPr>
              <a:t>Buscá-lo, enquanto se pode achá-lo</a:t>
            </a:r>
            <a:r>
              <a:rPr lang="x-none" sz="2800" smtClean="0">
                <a:solidFill>
                  <a:schemeClr val="tx1"/>
                </a:solidFill>
              </a:rPr>
              <a:t> </a:t>
            </a:r>
            <a:r>
              <a:rPr lang="x-none" sz="2800">
                <a:solidFill>
                  <a:schemeClr val="tx1"/>
                </a:solidFill>
              </a:rPr>
              <a:t>(Is 55.6). 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A narrativa de Noé é um bom exemplo de como a fidelidade à Deus em meio a uma sociedade pervertida é recompensada.</a:t>
            </a:r>
            <a:endParaRPr lang="pt-BR" sz="28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800" b="1" u="sng" dirty="0" smtClean="0">
                <a:solidFill>
                  <a:schemeClr val="tx1"/>
                </a:solidFill>
              </a:rPr>
              <a:t>AP – Seja fiel! Essa é melhor opção!</a:t>
            </a:r>
            <a:endParaRPr lang="pt-BR" sz="28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083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2017\p1b4bk791v1cb2ih6r4j16j31d1i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83568" y="2955716"/>
            <a:ext cx="83529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SÍNTESE DO TÓPICO I</a:t>
            </a:r>
          </a:p>
          <a:p>
            <a:pPr>
              <a:lnSpc>
                <a:spcPct val="150000"/>
              </a:lnSpc>
            </a:pPr>
            <a:endParaRPr lang="pt-BR" sz="3200" dirty="0"/>
          </a:p>
          <a:p>
            <a:pPr>
              <a:lnSpc>
                <a:spcPct val="150000"/>
              </a:lnSpc>
            </a:pPr>
            <a:r>
              <a:rPr lang="x-none" sz="3200" b="1" smtClean="0">
                <a:solidFill>
                  <a:schemeClr val="bg1"/>
                </a:solidFill>
              </a:rPr>
              <a:t>A </a:t>
            </a:r>
            <a:r>
              <a:rPr lang="x-none" sz="3200" b="1">
                <a:solidFill>
                  <a:schemeClr val="bg1"/>
                </a:solidFill>
              </a:rPr>
              <a:t>fidelidade, fruto do Espírito, nos ajuda a nos mantermos fiéis até o fim.</a:t>
            </a:r>
            <a:endParaRPr lang="pt-BR" sz="32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8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2017\p1b4bk791v1cb2ih6r4j16j31d1i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99483" y="3947572"/>
            <a:ext cx="5760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CONSIDERAÇÕES FINAIS</a:t>
            </a:r>
          </a:p>
        </p:txBody>
      </p:sp>
    </p:spTree>
    <p:extLst>
      <p:ext uri="{BB962C8B-B14F-4D97-AF65-F5344CB8AC3E}">
        <p14:creationId xmlns:p14="http://schemas.microsoft.com/office/powerpoint/2010/main" val="245473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80728"/>
          </a:xfrm>
        </p:spPr>
        <p:txBody>
          <a:bodyPr>
            <a:normAutofit/>
          </a:bodyPr>
          <a:lstStyle/>
          <a:p>
            <a:r>
              <a:rPr lang="pt-BR" sz="3600" b="1" dirty="0" smtClean="0"/>
              <a:t>CONSIDERAÇÕES FINAIS</a:t>
            </a:r>
            <a:endParaRPr lang="pt-BR" sz="3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836712"/>
            <a:ext cx="8928992" cy="5832648"/>
          </a:xfrm>
        </p:spPr>
        <p:txBody>
          <a:bodyPr anchor="ctr">
            <a:normAutofit/>
          </a:bodyPr>
          <a:lstStyle/>
          <a:p>
            <a:pPr algn="just"/>
            <a:r>
              <a:rPr lang="pt-BR" b="1" dirty="0" smtClean="0">
                <a:solidFill>
                  <a:schemeClr val="tx1"/>
                </a:solidFill>
              </a:rPr>
              <a:t>Nesta lição nós aprendemos que:</a:t>
            </a:r>
          </a:p>
          <a:p>
            <a:pPr algn="just"/>
            <a:endParaRPr lang="pt-BR" sz="2800" b="1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>
                <a:solidFill>
                  <a:schemeClr val="tx1"/>
                </a:solidFill>
              </a:rPr>
              <a:t>A nossa confiança e fidelidade à Deus se desenvolve conforme nos aproximamos e temos comunhão com ele, por meio do Espírito Santo.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sz="2800" dirty="0" smtClean="0">
                <a:solidFill>
                  <a:schemeClr val="tx1"/>
                </a:solidFill>
              </a:rPr>
              <a:t>O culto a personalidade e os abusos no ensino da Palavra de Deus tem levados muitos a decadência.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sz="2800" dirty="0">
                <a:solidFill>
                  <a:schemeClr val="tx1"/>
                </a:solidFill>
              </a:rPr>
              <a:t>O crescimento na fé </a:t>
            </a:r>
            <a:r>
              <a:rPr lang="x-none" sz="2800">
                <a:solidFill>
                  <a:schemeClr val="tx1"/>
                </a:solidFill>
              </a:rPr>
              <a:t>livra da idolatria, das heresias </a:t>
            </a:r>
            <a:r>
              <a:rPr lang="x-none" sz="2800" smtClean="0">
                <a:solidFill>
                  <a:schemeClr val="tx1"/>
                </a:solidFill>
              </a:rPr>
              <a:t>e</a:t>
            </a:r>
            <a:r>
              <a:rPr lang="pt-BR" sz="2800" dirty="0" smtClean="0">
                <a:solidFill>
                  <a:schemeClr val="tx1"/>
                </a:solidFill>
              </a:rPr>
              <a:t> mantém nossa fidelidade ao </a:t>
            </a:r>
            <a:r>
              <a:rPr lang="pt-BR" sz="2800" smtClean="0">
                <a:solidFill>
                  <a:schemeClr val="tx1"/>
                </a:solidFill>
              </a:rPr>
              <a:t>Deus verdadeiro.</a:t>
            </a:r>
            <a:endParaRPr lang="pt-B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94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64703"/>
          </a:xfrm>
        </p:spPr>
        <p:txBody>
          <a:bodyPr>
            <a:normAutofit/>
          </a:bodyPr>
          <a:lstStyle/>
          <a:p>
            <a:r>
              <a:rPr lang="pt-BR" sz="3600" b="1" dirty="0" smtClean="0"/>
              <a:t>REFERÊNCIAS</a:t>
            </a:r>
            <a:endParaRPr lang="pt-BR" sz="3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764704"/>
            <a:ext cx="8928992" cy="6048672"/>
          </a:xfrm>
        </p:spPr>
        <p:txBody>
          <a:bodyPr anchor="ctr">
            <a:normAutofit lnSpcReduction="10000"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x-none" sz="2400" b="1" smtClean="0">
                <a:solidFill>
                  <a:schemeClr val="tx1"/>
                </a:solidFill>
              </a:rPr>
              <a:t>COMENTÁRIO BÍBLICO BEACON</a:t>
            </a:r>
            <a:r>
              <a:rPr lang="pt-BR" sz="2400" b="1" dirty="0" smtClean="0">
                <a:solidFill>
                  <a:schemeClr val="tx1"/>
                </a:solidFill>
              </a:rPr>
              <a:t>. </a:t>
            </a:r>
            <a:r>
              <a:rPr lang="pt-BR" sz="2400" dirty="0">
                <a:solidFill>
                  <a:schemeClr val="tx1"/>
                </a:solidFill>
              </a:rPr>
              <a:t>G</a:t>
            </a:r>
            <a:r>
              <a:rPr lang="x-none" sz="2400" smtClean="0">
                <a:solidFill>
                  <a:schemeClr val="tx1"/>
                </a:solidFill>
              </a:rPr>
              <a:t>álatas </a:t>
            </a:r>
            <a:r>
              <a:rPr lang="x-none" sz="2400">
                <a:solidFill>
                  <a:schemeClr val="tx1"/>
                </a:solidFill>
              </a:rPr>
              <a:t>a Filemom. Rio de Janeiro: CPAD, </a:t>
            </a:r>
            <a:r>
              <a:rPr lang="x-none" sz="2400" smtClean="0">
                <a:solidFill>
                  <a:schemeClr val="tx1"/>
                </a:solidFill>
              </a:rPr>
              <a:t>2006</a:t>
            </a:r>
            <a:r>
              <a:rPr lang="pt-BR" sz="2400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x-none" sz="2400" b="1" smtClean="0">
                <a:solidFill>
                  <a:schemeClr val="tx1"/>
                </a:solidFill>
              </a:rPr>
              <a:t>DICIONÁRIO VINE</a:t>
            </a:r>
            <a:r>
              <a:rPr lang="x-none" sz="2400" smtClean="0">
                <a:solidFill>
                  <a:schemeClr val="tx1"/>
                </a:solidFill>
              </a:rPr>
              <a:t>: </a:t>
            </a:r>
            <a:r>
              <a:rPr lang="x-none" sz="2400">
                <a:solidFill>
                  <a:schemeClr val="tx1"/>
                </a:solidFill>
              </a:rPr>
              <a:t>O significado exegético e expositivo das palavras do Antigo e do Novo </a:t>
            </a:r>
            <a:r>
              <a:rPr lang="x-none" sz="2400" smtClean="0">
                <a:solidFill>
                  <a:schemeClr val="tx1"/>
                </a:solidFill>
              </a:rPr>
              <a:t>Testamento.</a:t>
            </a:r>
            <a:r>
              <a:rPr lang="pt-BR" sz="2400" dirty="0" smtClean="0">
                <a:solidFill>
                  <a:schemeClr val="tx1"/>
                </a:solidFill>
              </a:rPr>
              <a:t> </a:t>
            </a:r>
            <a:r>
              <a:rPr lang="x-none" sz="2400" smtClean="0">
                <a:solidFill>
                  <a:schemeClr val="tx1"/>
                </a:solidFill>
              </a:rPr>
              <a:t>Rio </a:t>
            </a:r>
            <a:r>
              <a:rPr lang="x-none" sz="2400">
                <a:solidFill>
                  <a:schemeClr val="tx1"/>
                </a:solidFill>
              </a:rPr>
              <a:t>de Janeiro: CPAD, </a:t>
            </a:r>
            <a:r>
              <a:rPr lang="x-none" sz="2400" smtClean="0">
                <a:solidFill>
                  <a:schemeClr val="tx1"/>
                </a:solidFill>
              </a:rPr>
              <a:t>2009</a:t>
            </a:r>
            <a:r>
              <a:rPr lang="pt-BR" sz="2400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x-none" sz="2400" b="1" smtClean="0">
                <a:solidFill>
                  <a:schemeClr val="tx1"/>
                </a:solidFill>
              </a:rPr>
              <a:t>DICIONÁRIO BÍBLICO WYCLIFFE</a:t>
            </a:r>
            <a:r>
              <a:rPr lang="x-none" sz="2400" smtClean="0">
                <a:solidFill>
                  <a:schemeClr val="tx1"/>
                </a:solidFill>
              </a:rPr>
              <a:t>. </a:t>
            </a:r>
            <a:r>
              <a:rPr lang="x-none" sz="2400">
                <a:solidFill>
                  <a:schemeClr val="tx1"/>
                </a:solidFill>
              </a:rPr>
              <a:t>1.ed. Rio de Janeiro: CPAD, </a:t>
            </a:r>
            <a:r>
              <a:rPr lang="x-none" sz="2400" smtClean="0">
                <a:solidFill>
                  <a:schemeClr val="tx1"/>
                </a:solidFill>
              </a:rPr>
              <a:t>2009</a:t>
            </a:r>
            <a:r>
              <a:rPr lang="pt-BR" sz="2400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pt-BR" sz="2400" dirty="0" smtClean="0">
                <a:solidFill>
                  <a:schemeClr val="tx1"/>
                </a:solidFill>
              </a:rPr>
              <a:t>GOMES, </a:t>
            </a:r>
            <a:r>
              <a:rPr lang="pt-BR" sz="2400" dirty="0" err="1" smtClean="0">
                <a:solidFill>
                  <a:schemeClr val="tx1"/>
                </a:solidFill>
              </a:rPr>
              <a:t>Osiel</a:t>
            </a:r>
            <a:r>
              <a:rPr lang="pt-BR" sz="2400" dirty="0" smtClean="0">
                <a:solidFill>
                  <a:schemeClr val="tx1"/>
                </a:solidFill>
              </a:rPr>
              <a:t>. </a:t>
            </a:r>
            <a:r>
              <a:rPr lang="pt-BR" sz="2400" b="1" dirty="0">
                <a:solidFill>
                  <a:schemeClr val="tx1"/>
                </a:solidFill>
              </a:rPr>
              <a:t>As obras da carne e o fruto do </a:t>
            </a:r>
            <a:r>
              <a:rPr lang="pt-BR" sz="2400" b="1" dirty="0" smtClean="0">
                <a:solidFill>
                  <a:schemeClr val="tx1"/>
                </a:solidFill>
              </a:rPr>
              <a:t>Espírito</a:t>
            </a:r>
            <a:r>
              <a:rPr lang="pt-BR" sz="2400" dirty="0" smtClean="0">
                <a:solidFill>
                  <a:schemeClr val="tx1"/>
                </a:solidFill>
              </a:rPr>
              <a:t>. Rio de Janeiro: CPAD, 2016.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x-none" sz="2400">
                <a:solidFill>
                  <a:schemeClr val="tx1"/>
                </a:solidFill>
              </a:rPr>
              <a:t>HORTON, Stanley H. </a:t>
            </a:r>
            <a:r>
              <a:rPr lang="x-none" sz="2400" b="1">
                <a:solidFill>
                  <a:schemeClr val="tx1"/>
                </a:solidFill>
              </a:rPr>
              <a:t>Teologia Sistemática</a:t>
            </a:r>
            <a:r>
              <a:rPr lang="x-none" sz="2400">
                <a:solidFill>
                  <a:schemeClr val="tx1"/>
                </a:solidFill>
              </a:rPr>
              <a:t>: Uma perspectiva pentecostal. 1.ed. Rio de Janeiro: CPAD, </a:t>
            </a:r>
            <a:r>
              <a:rPr lang="x-none" sz="2400" smtClean="0">
                <a:solidFill>
                  <a:schemeClr val="tx1"/>
                </a:solidFill>
              </a:rPr>
              <a:t>1996</a:t>
            </a:r>
            <a:r>
              <a:rPr lang="pt-BR" sz="2400" dirty="0" smtClean="0">
                <a:solidFill>
                  <a:schemeClr val="tx1"/>
                </a:solidFill>
              </a:rPr>
              <a:t>.</a:t>
            </a:r>
            <a:endParaRPr lang="pt-BR" sz="24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pt-BR" sz="2400" b="1" dirty="0" smtClean="0">
                <a:solidFill>
                  <a:schemeClr val="tx1"/>
                </a:solidFill>
              </a:rPr>
              <a:t>LIÇÕES </a:t>
            </a:r>
            <a:r>
              <a:rPr lang="pt-BR" sz="2400" b="1" dirty="0">
                <a:solidFill>
                  <a:schemeClr val="tx1"/>
                </a:solidFill>
              </a:rPr>
              <a:t>BÍBLICAS </a:t>
            </a:r>
            <a:r>
              <a:rPr lang="pt-BR" sz="2400" b="1" dirty="0" smtClean="0">
                <a:solidFill>
                  <a:schemeClr val="tx1"/>
                </a:solidFill>
              </a:rPr>
              <a:t>ADULTOS - PROFESSOR</a:t>
            </a:r>
            <a:r>
              <a:rPr lang="pt-BR" sz="2400" dirty="0" smtClean="0">
                <a:solidFill>
                  <a:schemeClr val="tx1"/>
                </a:solidFill>
              </a:rPr>
              <a:t>. As obras da carne e o fruto do Espírito. Comentarista Pr. </a:t>
            </a:r>
            <a:r>
              <a:rPr lang="pt-BR" sz="2400" dirty="0" err="1" smtClean="0">
                <a:solidFill>
                  <a:schemeClr val="tx1"/>
                </a:solidFill>
              </a:rPr>
              <a:t>Osiel</a:t>
            </a:r>
            <a:r>
              <a:rPr lang="pt-BR" sz="2400" dirty="0" smtClean="0">
                <a:solidFill>
                  <a:schemeClr val="tx1"/>
                </a:solidFill>
              </a:rPr>
              <a:t> Gomes. </a:t>
            </a:r>
            <a:r>
              <a:rPr lang="pt-BR" sz="2400" dirty="0">
                <a:solidFill>
                  <a:schemeClr val="tx1"/>
                </a:solidFill>
              </a:rPr>
              <a:t>1</a:t>
            </a:r>
            <a:r>
              <a:rPr lang="pt-BR" sz="2400" dirty="0" smtClean="0">
                <a:solidFill>
                  <a:schemeClr val="tx1"/>
                </a:solidFill>
              </a:rPr>
              <a:t>º Trim. Rio </a:t>
            </a:r>
            <a:r>
              <a:rPr lang="pt-BR" sz="2400" dirty="0">
                <a:solidFill>
                  <a:schemeClr val="tx1"/>
                </a:solidFill>
              </a:rPr>
              <a:t>de </a:t>
            </a:r>
            <a:r>
              <a:rPr lang="pt-BR" sz="2400" dirty="0" smtClean="0">
                <a:solidFill>
                  <a:schemeClr val="tx1"/>
                </a:solidFill>
              </a:rPr>
              <a:t>Janeiro: CPAD, 2017.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x-none" sz="2400" b="1" smtClean="0">
                <a:solidFill>
                  <a:schemeClr val="tx1"/>
                </a:solidFill>
              </a:rPr>
              <a:t>MANUAL DA BÍBLIA DE APLICAÇÃO PESSOAL</a:t>
            </a:r>
            <a:r>
              <a:rPr lang="x-none" sz="2400" smtClean="0">
                <a:solidFill>
                  <a:schemeClr val="tx1"/>
                </a:solidFill>
              </a:rPr>
              <a:t>. </a:t>
            </a:r>
            <a:r>
              <a:rPr lang="x-none" sz="2400">
                <a:solidFill>
                  <a:schemeClr val="tx1"/>
                </a:solidFill>
              </a:rPr>
              <a:t>Rio de Janeiro: CPAD, </a:t>
            </a:r>
            <a:r>
              <a:rPr lang="x-none" sz="2400" smtClean="0">
                <a:solidFill>
                  <a:schemeClr val="tx1"/>
                </a:solidFill>
              </a:rPr>
              <a:t>2013</a:t>
            </a:r>
            <a:r>
              <a:rPr lang="pt-BR" sz="2400" dirty="0" smtClean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96577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64703"/>
          </a:xfrm>
        </p:spPr>
        <p:txBody>
          <a:bodyPr>
            <a:normAutofit/>
          </a:bodyPr>
          <a:lstStyle/>
          <a:p>
            <a:r>
              <a:rPr lang="pt-BR" sz="3600" b="1" dirty="0" smtClean="0"/>
              <a:t>REFERÊNCIAS</a:t>
            </a:r>
            <a:endParaRPr lang="pt-BR" sz="3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764704"/>
            <a:ext cx="8928992" cy="6048672"/>
          </a:xfrm>
        </p:spPr>
        <p:txBody>
          <a:bodyPr anchor="ctr">
            <a:norm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pt-BR" sz="2400" dirty="0" smtClean="0">
                <a:solidFill>
                  <a:schemeClr val="tx1"/>
                </a:solidFill>
              </a:rPr>
              <a:t>NEVES, Natalino das. </a:t>
            </a:r>
            <a:r>
              <a:rPr lang="pt-BR" sz="2400" b="1" dirty="0" smtClean="0">
                <a:solidFill>
                  <a:schemeClr val="tx1"/>
                </a:solidFill>
              </a:rPr>
              <a:t>Educação Cristã Libertadora</a:t>
            </a:r>
            <a:r>
              <a:rPr lang="pt-BR" sz="2400" dirty="0" smtClean="0">
                <a:solidFill>
                  <a:schemeClr val="tx1"/>
                </a:solidFill>
              </a:rPr>
              <a:t>. São Paulo: Fonte Editorial, 2013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pt-BR" sz="2400" dirty="0" smtClean="0">
                <a:solidFill>
                  <a:schemeClr val="tx1"/>
                </a:solidFill>
              </a:rPr>
              <a:t>NEVES, Natalino das. </a:t>
            </a:r>
            <a:r>
              <a:rPr lang="pt-BR" sz="2400" b="1" dirty="0" smtClean="0">
                <a:solidFill>
                  <a:schemeClr val="tx1"/>
                </a:solidFill>
              </a:rPr>
              <a:t>Justiça e Graça</a:t>
            </a:r>
            <a:r>
              <a:rPr lang="pt-BR" sz="2400" dirty="0" smtClean="0">
                <a:solidFill>
                  <a:schemeClr val="tx1"/>
                </a:solidFill>
              </a:rPr>
              <a:t>: um estudo da doutrina da Salvação em Romanos. Rio de Janeiro: CPAD, 2015.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pt-BR" sz="2400" dirty="0">
                <a:solidFill>
                  <a:schemeClr val="tx1"/>
                </a:solidFill>
              </a:rPr>
              <a:t>PALMER, Michael D. </a:t>
            </a:r>
            <a:r>
              <a:rPr lang="pt-BR" sz="2400" b="1" dirty="0">
                <a:solidFill>
                  <a:schemeClr val="tx1"/>
                </a:solidFill>
              </a:rPr>
              <a:t>Panorama do Pensamento Cristão</a:t>
            </a:r>
            <a:r>
              <a:rPr lang="pt-BR" sz="2400" dirty="0">
                <a:solidFill>
                  <a:schemeClr val="tx1"/>
                </a:solidFill>
              </a:rPr>
              <a:t>. Rio de Janeiro: CPAD, 2001.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x-none" sz="2400" smtClean="0">
                <a:solidFill>
                  <a:schemeClr val="tx1"/>
                </a:solidFill>
              </a:rPr>
              <a:t>RICHARDS</a:t>
            </a:r>
            <a:r>
              <a:rPr lang="x-none" sz="2400">
                <a:solidFill>
                  <a:schemeClr val="tx1"/>
                </a:solidFill>
              </a:rPr>
              <a:t>, Lawrence O. </a:t>
            </a:r>
            <a:r>
              <a:rPr lang="x-none" sz="2400" b="1">
                <a:solidFill>
                  <a:schemeClr val="tx1"/>
                </a:solidFill>
              </a:rPr>
              <a:t>Comentário Histórico-Cultural do Novo Testamento.</a:t>
            </a:r>
            <a:r>
              <a:rPr lang="x-none" sz="2400">
                <a:solidFill>
                  <a:schemeClr val="tx1"/>
                </a:solidFill>
              </a:rPr>
              <a:t> Rio de Janeiro: CPAD, </a:t>
            </a:r>
            <a:r>
              <a:rPr lang="x-none" sz="2400" smtClean="0">
                <a:solidFill>
                  <a:schemeClr val="tx1"/>
                </a:solidFill>
              </a:rPr>
              <a:t>2007</a:t>
            </a:r>
            <a:r>
              <a:rPr lang="pt-BR" sz="2400" dirty="0" smtClean="0">
                <a:solidFill>
                  <a:schemeClr val="tx1"/>
                </a:solidFill>
              </a:rPr>
              <a:t>.</a:t>
            </a:r>
            <a:endParaRPr lang="pt-BR" sz="24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pt-BR" sz="2400" dirty="0" smtClean="0">
                <a:solidFill>
                  <a:schemeClr val="tx1"/>
                </a:solidFill>
              </a:rPr>
              <a:t>RICHARDS</a:t>
            </a:r>
            <a:r>
              <a:rPr lang="pt-BR" sz="2400" dirty="0">
                <a:solidFill>
                  <a:schemeClr val="tx1"/>
                </a:solidFill>
              </a:rPr>
              <a:t>, Lawrence O. </a:t>
            </a:r>
            <a:r>
              <a:rPr lang="pt-BR" sz="2400" b="1" dirty="0">
                <a:solidFill>
                  <a:schemeClr val="tx1"/>
                </a:solidFill>
              </a:rPr>
              <a:t>Guia do Leitor da Bíblia: Uma análise de Gênesis a Apocalipse capítulo por capítulo</a:t>
            </a:r>
            <a:r>
              <a:rPr lang="pt-BR" sz="2400" dirty="0">
                <a:solidFill>
                  <a:schemeClr val="tx1"/>
                </a:solidFill>
              </a:rPr>
              <a:t>. </a:t>
            </a:r>
            <a:r>
              <a:rPr lang="pt-BR" sz="2400" dirty="0" smtClean="0">
                <a:solidFill>
                  <a:schemeClr val="tx1"/>
                </a:solidFill>
              </a:rPr>
              <a:t>10ª ed</a:t>
            </a:r>
            <a:r>
              <a:rPr lang="pt-BR" sz="2400" dirty="0">
                <a:solidFill>
                  <a:schemeClr val="tx1"/>
                </a:solidFill>
              </a:rPr>
              <a:t>. Rio de Janeiro: CPAD, </a:t>
            </a:r>
            <a:r>
              <a:rPr lang="pt-BR" sz="2400" dirty="0" smtClean="0">
                <a:solidFill>
                  <a:schemeClr val="tx1"/>
                </a:solidFill>
              </a:rPr>
              <a:t>2012.</a:t>
            </a:r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1355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atalino\Documents\_NATALINO\3_IGREJA\EBD\LIÇÕES\2016\LBJ\IMAGENS LBJ 1 TRI 2016\Slide de fun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496" y="0"/>
            <a:ext cx="8928992" cy="6858000"/>
          </a:xfrm>
        </p:spPr>
        <p:txBody>
          <a:bodyPr>
            <a:normAutofit fontScale="90000"/>
          </a:bodyPr>
          <a:lstStyle/>
          <a:p>
            <a:pPr algn="l"/>
            <a:r>
              <a:rPr lang="pt-BR" sz="4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</a:t>
            </a:r>
            <a:r>
              <a:rPr lang="pt-BR" sz="4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Natalino das Neves</a:t>
            </a:r>
            <a:br>
              <a:rPr lang="pt-BR" sz="4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www.natalinodasneves.blogspot.com.br</a:t>
            </a:r>
            <a:br>
              <a:rPr lang="pt-BR" sz="4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0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Facebook</a:t>
            </a:r>
            <a:r>
              <a:rPr lang="pt-BR" sz="4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pt-BR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www.facebook.com/natalino.neves</a:t>
            </a:r>
            <a:r>
              <a:rPr lang="pt-BR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Contatos</a:t>
            </a:r>
            <a:r>
              <a:rPr lang="pt-BR" sz="4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pt-BR" sz="4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natalino6612@gmail.com</a:t>
            </a:r>
            <a:br>
              <a:rPr lang="pt-BR" sz="4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(41) </a:t>
            </a:r>
            <a:r>
              <a:rPr lang="pt-BR" sz="4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98409 </a:t>
            </a:r>
            <a:r>
              <a:rPr lang="pt-BR" sz="4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8094 (TIM)</a:t>
            </a:r>
          </a:p>
        </p:txBody>
      </p:sp>
    </p:spTree>
    <p:extLst>
      <p:ext uri="{BB962C8B-B14F-4D97-AF65-F5344CB8AC3E}">
        <p14:creationId xmlns:p14="http://schemas.microsoft.com/office/powerpoint/2010/main" val="239797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2017\p1b4bk791v1cb2ih6r4j16j31d1i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07504" y="2852936"/>
            <a:ext cx="88569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TEXTO AÚREO</a:t>
            </a:r>
          </a:p>
          <a:p>
            <a:pPr algn="just">
              <a:lnSpc>
                <a:spcPct val="150000"/>
              </a:lnSpc>
            </a:pPr>
            <a:endParaRPr lang="pt-BR" sz="3200" b="1" dirty="0" smtClean="0">
              <a:solidFill>
                <a:srgbClr val="FFFF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x-none" sz="3200" b="1" smtClean="0">
                <a:solidFill>
                  <a:srgbClr val="FFFF00"/>
                </a:solidFill>
              </a:rPr>
              <a:t>"</a:t>
            </a:r>
            <a:r>
              <a:rPr lang="x-none" sz="3200" b="1">
                <a:solidFill>
                  <a:srgbClr val="FFFF00"/>
                </a:solidFill>
              </a:rPr>
              <a:t>Se formos infiéis, ele permanece fiel; não pode negar-se a si mesmo." </a:t>
            </a:r>
            <a:endParaRPr lang="pt-BR" sz="3200" b="1" dirty="0">
              <a:solidFill>
                <a:srgbClr val="FFFF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x-none" sz="3200" b="1">
                <a:solidFill>
                  <a:srgbClr val="FFFF00"/>
                </a:solidFill>
              </a:rPr>
              <a:t>(2 Tm 2.13</a:t>
            </a:r>
            <a:r>
              <a:rPr lang="x-none" sz="3200" b="1" smtClean="0">
                <a:solidFill>
                  <a:srgbClr val="FFFF00"/>
                </a:solidFill>
              </a:rPr>
              <a:t>)</a:t>
            </a:r>
            <a:endParaRPr lang="pt-BR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96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2017\p1b4bk791v1cb2ih6r4j16j31d1i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2008" y="2924944"/>
            <a:ext cx="89644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VERDADE PRÁTICA</a:t>
            </a:r>
          </a:p>
          <a:p>
            <a:pPr>
              <a:lnSpc>
                <a:spcPct val="150000"/>
              </a:lnSpc>
            </a:pPr>
            <a:endParaRPr lang="pt-BR" sz="32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x-none" sz="3200" b="1" smtClean="0">
                <a:solidFill>
                  <a:schemeClr val="bg1"/>
                </a:solidFill>
              </a:rPr>
              <a:t>A </a:t>
            </a:r>
            <a:r>
              <a:rPr lang="x-none" sz="3200" b="1">
                <a:solidFill>
                  <a:schemeClr val="bg1"/>
                </a:solidFill>
              </a:rPr>
              <a:t>fidelidade, como fruto do Espírito, ajuda o crente a permanecer firme na fé em Cristo.</a:t>
            </a:r>
            <a:endParaRPr lang="pt-BR" sz="32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59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2017\p1b4bk791v1cb2ih6r4j16j31d1i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9512" y="2996952"/>
            <a:ext cx="87484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LEITURA BÍBLICA</a:t>
            </a:r>
          </a:p>
          <a:p>
            <a:pPr>
              <a:lnSpc>
                <a:spcPct val="150000"/>
              </a:lnSpc>
            </a:pPr>
            <a:endParaRPr lang="pt-BR" sz="32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x-none" sz="3200" b="1" smtClean="0">
                <a:solidFill>
                  <a:schemeClr val="bg1"/>
                </a:solidFill>
              </a:rPr>
              <a:t>Hebreus </a:t>
            </a:r>
            <a:r>
              <a:rPr lang="x-none" sz="3200" b="1">
                <a:solidFill>
                  <a:schemeClr val="bg1"/>
                </a:solidFill>
              </a:rPr>
              <a:t>10.35-39</a:t>
            </a:r>
            <a:endParaRPr lang="pt-BR" sz="32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pt-B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81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116632"/>
            <a:ext cx="8928992" cy="6696744"/>
          </a:xfrm>
        </p:spPr>
        <p:txBody>
          <a:bodyPr anchor="ctr">
            <a:norm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x-none" sz="2900" smtClean="0">
                <a:solidFill>
                  <a:schemeClr val="tx1"/>
                </a:solidFill>
              </a:rPr>
              <a:t>35 </a:t>
            </a:r>
            <a:r>
              <a:rPr lang="x-none" sz="2900">
                <a:solidFill>
                  <a:schemeClr val="tx1"/>
                </a:solidFill>
              </a:rPr>
              <a:t>- Não rejeiteis, pois, a vossa confiança, que tem grande e avultado galardão.</a:t>
            </a:r>
            <a:endParaRPr lang="pt-BR" sz="29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x-none" sz="2900">
                <a:solidFill>
                  <a:schemeClr val="tx1"/>
                </a:solidFill>
              </a:rPr>
              <a:t>36 - Porque necessitais de paciência, para que, depois de haverdes feito a vontade de Deus, possais alcançar a promessa.</a:t>
            </a:r>
            <a:endParaRPr lang="pt-BR" sz="29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x-none" sz="2900">
                <a:solidFill>
                  <a:schemeClr val="tx1"/>
                </a:solidFill>
              </a:rPr>
              <a:t>37 - Porque ainda um poucochinho de tempo, e o que há de vir virá e não tardará. </a:t>
            </a:r>
            <a:endParaRPr lang="pt-BR" sz="29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x-none" sz="2900">
                <a:solidFill>
                  <a:schemeClr val="tx1"/>
                </a:solidFill>
              </a:rPr>
              <a:t>38 - Mas o justo viverá da fé; e, se ele recuar, a minha alma não tem prazer nele.</a:t>
            </a:r>
            <a:endParaRPr lang="pt-BR" sz="29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x-none" sz="2900">
                <a:solidFill>
                  <a:schemeClr val="tx1"/>
                </a:solidFill>
              </a:rPr>
              <a:t>39 - Nós, porém, não somos daqueles que se retiram para a perdição, mas daqueles que creem para a conservação da alma.</a:t>
            </a:r>
            <a:endParaRPr lang="pt-BR" sz="2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777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2017\p1b4bk791v1cb2ih6r4j16j31d1i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99483" y="4614227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INTRODUÇÃO</a:t>
            </a:r>
          </a:p>
        </p:txBody>
      </p:sp>
    </p:spTree>
    <p:extLst>
      <p:ext uri="{BB962C8B-B14F-4D97-AF65-F5344CB8AC3E}">
        <p14:creationId xmlns:p14="http://schemas.microsoft.com/office/powerpoint/2010/main" val="144008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52736"/>
          </a:xfrm>
        </p:spPr>
        <p:txBody>
          <a:bodyPr>
            <a:normAutofit/>
          </a:bodyPr>
          <a:lstStyle/>
          <a:p>
            <a:r>
              <a:rPr lang="pt-BR" sz="3600" dirty="0" smtClean="0"/>
              <a:t>INTRODUÇÃO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980728"/>
            <a:ext cx="8928992" cy="5688632"/>
          </a:xfrm>
        </p:spPr>
        <p:txBody>
          <a:bodyPr anchor="ctr">
            <a:noAutofit/>
          </a:bodyPr>
          <a:lstStyle/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2800" smtClean="0">
                <a:solidFill>
                  <a:schemeClr val="tx1"/>
                </a:solidFill>
              </a:rPr>
              <a:t>Nesta </a:t>
            </a:r>
            <a:r>
              <a:rPr lang="x-none" sz="2800">
                <a:solidFill>
                  <a:schemeClr val="tx1"/>
                </a:solidFill>
              </a:rPr>
              <a:t>lição, estudaremos </a:t>
            </a:r>
            <a:r>
              <a:rPr lang="pt-BR" sz="2800" dirty="0" smtClean="0">
                <a:solidFill>
                  <a:schemeClr val="tx1"/>
                </a:solidFill>
              </a:rPr>
              <a:t>sobre a fidelidade como um dos </a:t>
            </a:r>
            <a:r>
              <a:rPr lang="x-none" sz="2800" smtClean="0">
                <a:solidFill>
                  <a:schemeClr val="tx1"/>
                </a:solidFill>
              </a:rPr>
              <a:t>aspecto</a:t>
            </a:r>
            <a:r>
              <a:rPr lang="pt-BR" sz="2800" dirty="0" smtClean="0">
                <a:solidFill>
                  <a:schemeClr val="tx1"/>
                </a:solidFill>
              </a:rPr>
              <a:t>s</a:t>
            </a:r>
            <a:r>
              <a:rPr lang="x-none" sz="2800" smtClean="0">
                <a:solidFill>
                  <a:schemeClr val="tx1"/>
                </a:solidFill>
              </a:rPr>
              <a:t> </a:t>
            </a:r>
            <a:r>
              <a:rPr lang="x-none" sz="2800">
                <a:solidFill>
                  <a:schemeClr val="tx1"/>
                </a:solidFill>
              </a:rPr>
              <a:t>do fruto do </a:t>
            </a:r>
            <a:r>
              <a:rPr lang="x-none" sz="2800" smtClean="0">
                <a:solidFill>
                  <a:schemeClr val="tx1"/>
                </a:solidFill>
              </a:rPr>
              <a:t>Espírito</a:t>
            </a:r>
            <a:r>
              <a:rPr lang="pt-BR" sz="2800" dirty="0" smtClean="0">
                <a:solidFill>
                  <a:schemeClr val="tx1"/>
                </a:solidFill>
              </a:rPr>
              <a:t> e a </a:t>
            </a:r>
            <a:r>
              <a:rPr lang="x-none" sz="2800" smtClean="0">
                <a:solidFill>
                  <a:schemeClr val="tx1"/>
                </a:solidFill>
              </a:rPr>
              <a:t>idolatria </a:t>
            </a:r>
            <a:r>
              <a:rPr lang="x-none" sz="2800">
                <a:solidFill>
                  <a:schemeClr val="tx1"/>
                </a:solidFill>
              </a:rPr>
              <a:t>e as heresias como obras da </a:t>
            </a:r>
            <a:r>
              <a:rPr lang="x-none" sz="2800" smtClean="0">
                <a:solidFill>
                  <a:schemeClr val="tx1"/>
                </a:solidFill>
              </a:rPr>
              <a:t>carne. 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Até na própria tradução do hebraico, fé e fidelidade se confundem. A fé é fundamental para a manutenção da fidelidade.</a:t>
            </a: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De outra forma, como poderíamos ser fiéis àquilo que não temos fé?</a:t>
            </a: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A fidelidade ao Deus verdadeiro livra da idolatria e dos ensinos que não nos conduz a ele.</a:t>
            </a:r>
            <a:endParaRPr lang="pt-B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99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2017\p1b4bk791v1cb2ih6r4j16j31d1i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48072" y="3046308"/>
            <a:ext cx="8172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PONTO CENTRAL</a:t>
            </a:r>
          </a:p>
          <a:p>
            <a:pPr>
              <a:lnSpc>
                <a:spcPct val="150000"/>
              </a:lnSpc>
            </a:pPr>
            <a:endParaRPr lang="pt-BR" sz="3200" dirty="0"/>
          </a:p>
          <a:p>
            <a:pPr>
              <a:lnSpc>
                <a:spcPct val="150000"/>
              </a:lnSpc>
            </a:pPr>
            <a:r>
              <a:rPr lang="x-none" sz="3200" b="1" smtClean="0">
                <a:solidFill>
                  <a:schemeClr val="bg1"/>
                </a:solidFill>
              </a:rPr>
              <a:t>A </a:t>
            </a:r>
            <a:r>
              <a:rPr lang="x-none" sz="3200" b="1">
                <a:solidFill>
                  <a:schemeClr val="bg1"/>
                </a:solidFill>
              </a:rPr>
              <a:t>fidelidade nos ajuda a permanecermos firmes na fé</a:t>
            </a:r>
            <a:r>
              <a:rPr lang="x-none" sz="3200" b="1" smtClean="0">
                <a:solidFill>
                  <a:schemeClr val="bg1"/>
                </a:solidFill>
              </a:rPr>
              <a:t>.</a:t>
            </a:r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66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3010</TotalTime>
  <Words>1610</Words>
  <Application>Microsoft Office PowerPoint</Application>
  <PresentationFormat>Apresentação na tela (4:3)</PresentationFormat>
  <Paragraphs>112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INTRODUÇÃO</vt:lpstr>
      <vt:lpstr>Apresentação do PowerPoint</vt:lpstr>
      <vt:lpstr>Apresentação do PowerPoint</vt:lpstr>
      <vt:lpstr>1. Definição</vt:lpstr>
      <vt:lpstr>2. A fidelidade como fruto do Espírito</vt:lpstr>
      <vt:lpstr>3. A fidelidade de Deus</vt:lpstr>
      <vt:lpstr>Apresentação do PowerPoint</vt:lpstr>
      <vt:lpstr>Apresentação do PowerPoint</vt:lpstr>
      <vt:lpstr>1. O que é idolatria? </vt:lpstr>
      <vt:lpstr>2. A idolatria no Novo Testamento</vt:lpstr>
      <vt:lpstr>3. O que significa heresia? </vt:lpstr>
      <vt:lpstr>Apresentação do PowerPoint</vt:lpstr>
      <vt:lpstr>Apresentação do PowerPoint</vt:lpstr>
      <vt:lpstr>1. Olhando para o passado</vt:lpstr>
      <vt:lpstr>2.A fé que nos ajuda a permanecermos fiéis</vt:lpstr>
      <vt:lpstr>3. Seja fiel</vt:lpstr>
      <vt:lpstr>Apresentação do PowerPoint</vt:lpstr>
      <vt:lpstr>Apresentação do PowerPoint</vt:lpstr>
      <vt:lpstr>CONSIDERAÇÕES FINAIS</vt:lpstr>
      <vt:lpstr>REFERÊNCIAS</vt:lpstr>
      <vt:lpstr>REFERÊNCIAS</vt:lpstr>
      <vt:lpstr>  Pr. Natalino das Neves www.natalinodasneves.blogspot.com.br Facebook: www.facebook.com/natalino.neves  Contatos: natalino6612@gmail.com (41) 98409 8094 (TIM)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NATALINO DAS NEVES</dc:creator>
  <cp:lastModifiedBy>Natalino</cp:lastModifiedBy>
  <cp:revision>372</cp:revision>
  <dcterms:created xsi:type="dcterms:W3CDTF">2015-11-17T23:44:57Z</dcterms:created>
  <dcterms:modified xsi:type="dcterms:W3CDTF">2017-01-31T02:06:03Z</dcterms:modified>
</cp:coreProperties>
</file>