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76" r:id="rId2"/>
    <p:sldId id="1077" r:id="rId3"/>
    <p:sldId id="1078" r:id="rId4"/>
    <p:sldId id="1079" r:id="rId5"/>
    <p:sldId id="1080" r:id="rId6"/>
    <p:sldId id="1081" r:id="rId7"/>
    <p:sldId id="1082" r:id="rId8"/>
    <p:sldId id="1083" r:id="rId9"/>
    <p:sldId id="1084" r:id="rId10"/>
    <p:sldId id="1244" r:id="rId11"/>
    <p:sldId id="1245" r:id="rId12"/>
    <p:sldId id="1254" r:id="rId13"/>
    <p:sldId id="1089" r:id="rId14"/>
    <p:sldId id="1090" r:id="rId15"/>
    <p:sldId id="1255" r:id="rId16"/>
    <p:sldId id="1256" r:id="rId17"/>
    <p:sldId id="1257" r:id="rId18"/>
    <p:sldId id="1258" r:id="rId19"/>
    <p:sldId id="1260" r:id="rId20"/>
    <p:sldId id="1261" r:id="rId21"/>
    <p:sldId id="1262" r:id="rId22"/>
    <p:sldId id="1263" r:id="rId23"/>
    <p:sldId id="1264" r:id="rId24"/>
    <p:sldId id="1265" r:id="rId25"/>
    <p:sldId id="1267" r:id="rId26"/>
    <p:sldId id="1268" r:id="rId27"/>
    <p:sldId id="1105" r:id="rId28"/>
    <p:sldId id="1106" r:id="rId29"/>
    <p:sldId id="1271" r:id="rId30"/>
    <p:sldId id="1272" r:id="rId31"/>
    <p:sldId id="1108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252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525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3" y="366713"/>
            <a:ext cx="4476751" cy="78009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933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860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405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512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27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94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610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368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760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647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uprimento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1. Os deveres das autoridades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Autoridades </a:t>
            </a:r>
            <a:r>
              <a:rPr lang="x-none" sz="2800">
                <a:solidFill>
                  <a:schemeClr val="tx1"/>
                </a:solidFill>
              </a:rPr>
              <a:t>existem para trazer ordem para a sociedade.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Sem </a:t>
            </a:r>
            <a:r>
              <a:rPr lang="x-none" sz="2800">
                <a:solidFill>
                  <a:schemeClr val="tx1"/>
                </a:solidFill>
              </a:rPr>
              <a:t>organização, leis e instituições que as façam ser cumpridas, a vida em sociedade se torna inviável.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As pessoas que </a:t>
            </a:r>
            <a:r>
              <a:rPr lang="x-none" sz="2800" smtClean="0">
                <a:solidFill>
                  <a:schemeClr val="tx1"/>
                </a:solidFill>
              </a:rPr>
              <a:t>ocupam </a:t>
            </a:r>
            <a:r>
              <a:rPr lang="x-none" sz="2800">
                <a:solidFill>
                  <a:schemeClr val="tx1"/>
                </a:solidFill>
              </a:rPr>
              <a:t>cargos púbicos devem exercer seus mandatos em prol do bem comum, agindo com transparência e honestidade em suas atribuições.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Bons </a:t>
            </a:r>
            <a:r>
              <a:rPr lang="x-none" sz="2800">
                <a:solidFill>
                  <a:schemeClr val="tx1"/>
                </a:solidFill>
              </a:rPr>
              <a:t>governantes são queridos pelo povo, mas os maus são uma vergonha para qualquer </a:t>
            </a:r>
            <a:r>
              <a:rPr lang="x-none" sz="2800" smtClean="0">
                <a:solidFill>
                  <a:schemeClr val="tx1"/>
                </a:solidFill>
              </a:rPr>
              <a:t>nação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(veja situação atual do Brasil).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Você, que é autoridade constituída, tem honrado o povo ou tido vergonha para ele?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2. Orando pelas autoridades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 lnSpcReduction="10000"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Paulo </a:t>
            </a:r>
            <a:r>
              <a:rPr lang="x-none" sz="2800">
                <a:solidFill>
                  <a:schemeClr val="tx1"/>
                </a:solidFill>
              </a:rPr>
              <a:t>recomendou a Timóteo </a:t>
            </a:r>
            <a:r>
              <a:rPr lang="x-none" sz="2800" smtClean="0">
                <a:solidFill>
                  <a:schemeClr val="tx1"/>
                </a:solidFill>
              </a:rPr>
              <a:t>que</a:t>
            </a:r>
            <a:r>
              <a:rPr lang="pt-BR" sz="2800" dirty="0" smtClean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x-none" sz="2600" b="1" smtClean="0">
                <a:solidFill>
                  <a:schemeClr val="tx1"/>
                </a:solidFill>
              </a:rPr>
              <a:t>"</a:t>
            </a:r>
            <a:r>
              <a:rPr lang="x-none" sz="2600" b="1">
                <a:solidFill>
                  <a:schemeClr val="tx1"/>
                </a:solidFill>
              </a:rPr>
              <a:t>antes de tudo, que se façam deprecações, orações, intercessões e ações de graças por todos os homens, pelos reis e por todos os que estão em eminência, para que tenhamos uma vida quieta e sossegada, em toda a piedade e honestidade. Porque isto é bom e agradável diante de Deus, nosso Salvador, que quer que todos os homens se salvem e venham ao conhecimento da verdade" </a:t>
            </a:r>
            <a:endParaRPr lang="pt-BR" sz="2600" b="1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x-none" sz="2600" b="1" smtClean="0">
                <a:solidFill>
                  <a:schemeClr val="tx1"/>
                </a:solidFill>
              </a:rPr>
              <a:t>(</a:t>
            </a:r>
            <a:r>
              <a:rPr lang="x-none" sz="2600" b="1">
                <a:solidFill>
                  <a:schemeClr val="tx1"/>
                </a:solidFill>
              </a:rPr>
              <a:t>1 Tm 2.1-4). </a:t>
            </a:r>
            <a:endParaRPr lang="pt-BR" sz="2600" b="1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Pessoas que detém o poder são mais </a:t>
            </a:r>
            <a:r>
              <a:rPr lang="x-none" sz="2800" smtClean="0">
                <a:solidFill>
                  <a:schemeClr val="tx1"/>
                </a:solidFill>
              </a:rPr>
              <a:t>tentados </a:t>
            </a:r>
            <a:r>
              <a:rPr lang="x-none" sz="2800">
                <a:solidFill>
                  <a:schemeClr val="tx1"/>
                </a:solidFill>
              </a:rPr>
              <a:t>pela corrupção, pelo </a:t>
            </a:r>
            <a:r>
              <a:rPr lang="pt-BR" sz="2800" dirty="0" smtClean="0">
                <a:solidFill>
                  <a:schemeClr val="tx1"/>
                </a:solidFill>
              </a:rPr>
              <a:t>amor ao </a:t>
            </a:r>
            <a:r>
              <a:rPr lang="x-none" sz="2800" smtClean="0">
                <a:solidFill>
                  <a:schemeClr val="tx1"/>
                </a:solidFill>
              </a:rPr>
              <a:t>dinheiro</a:t>
            </a:r>
            <a:r>
              <a:rPr lang="x-none" sz="2800">
                <a:solidFill>
                  <a:schemeClr val="tx1"/>
                </a:solidFill>
              </a:rPr>
              <a:t>, pela manipulação do </a:t>
            </a:r>
            <a:r>
              <a:rPr lang="x-none" sz="2800" smtClean="0">
                <a:solidFill>
                  <a:schemeClr val="tx1"/>
                </a:solidFill>
              </a:rPr>
              <a:t>poder</a:t>
            </a:r>
            <a:r>
              <a:rPr lang="pt-BR" sz="2800" dirty="0" smtClean="0">
                <a:solidFill>
                  <a:schemeClr val="tx1"/>
                </a:solidFill>
              </a:rPr>
              <a:t>, entre outros males.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endParaRPr lang="pt-BR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>
                <a:solidFill>
                  <a:schemeClr val="tx1"/>
                </a:solidFill>
              </a:rPr>
              <a:t>AP – </a:t>
            </a:r>
            <a:r>
              <a:rPr lang="pt-BR" sz="2800" b="1" u="sng" dirty="0" smtClean="0">
                <a:solidFill>
                  <a:schemeClr val="tx1"/>
                </a:solidFill>
              </a:rPr>
              <a:t>Você tem orado pelas autoridades constituídas?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3. A sujeição as autoridades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 lnSpcReduction="10000"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A </a:t>
            </a:r>
            <a:r>
              <a:rPr lang="x-none" sz="2800">
                <a:solidFill>
                  <a:schemeClr val="tx1"/>
                </a:solidFill>
              </a:rPr>
              <a:t>sujeição às autoridades é um mandamento bíblico (Rm 13.1</a:t>
            </a:r>
            <a:r>
              <a:rPr lang="x-none" sz="2800" smtClean="0">
                <a:solidFill>
                  <a:schemeClr val="tx1"/>
                </a:solidFill>
              </a:rPr>
              <a:t>).</a:t>
            </a:r>
            <a:r>
              <a:rPr lang="pt-BR" sz="2800" dirty="0" smtClean="0">
                <a:solidFill>
                  <a:schemeClr val="tx1"/>
                </a:solidFill>
              </a:rPr>
              <a:t> Mas, observe que Paulo recomenda a sujeição para que a igreja tenha paz e liberdade para pregar o evangelho.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Não é uma sujeição “cega”.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Por isso, o cristão precisa aprender escolher os governantes com sabedoria: </a:t>
            </a:r>
            <a:r>
              <a:rPr lang="x-none" sz="2800" smtClean="0">
                <a:solidFill>
                  <a:schemeClr val="tx1"/>
                </a:solidFill>
              </a:rPr>
              <a:t>"Quando </a:t>
            </a:r>
            <a:r>
              <a:rPr lang="x-none" sz="2800">
                <a:solidFill>
                  <a:schemeClr val="tx1"/>
                </a:solidFill>
              </a:rPr>
              <a:t>os justos se engrandecem, o povo se alegra, mas, quando o ímpio domina, o povo suspira" (Pv  29.2).</a:t>
            </a:r>
            <a:endParaRPr lang="pt-BR" sz="28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Todavia, primeira submissão é a Deus e sua Palavra</a:t>
            </a:r>
            <a:r>
              <a:rPr lang="x-none" sz="2800" smtClean="0">
                <a:solidFill>
                  <a:schemeClr val="tx1"/>
                </a:solidFill>
              </a:rPr>
              <a:t>: </a:t>
            </a:r>
            <a:r>
              <a:rPr lang="x-none" sz="2800">
                <a:solidFill>
                  <a:schemeClr val="tx1"/>
                </a:solidFill>
              </a:rPr>
              <a:t>"Mais importa obedecer a Deus do que aos homens" (At 5.29</a:t>
            </a:r>
            <a:r>
              <a:rPr lang="x-none" sz="2800" smtClean="0">
                <a:solidFill>
                  <a:schemeClr val="tx1"/>
                </a:solidFill>
              </a:rPr>
              <a:t>).</a:t>
            </a:r>
            <a:endParaRPr lang="pt-BR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Você tem dificuldades para se sujeitar a autoridades?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61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-27384"/>
            <a:ext cx="540724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>
                <a:solidFill>
                  <a:schemeClr val="bg1"/>
                </a:solidFill>
              </a:rPr>
              <a:t> </a:t>
            </a:r>
            <a:endParaRPr lang="pt-BR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>
                <a:solidFill>
                  <a:schemeClr val="bg1"/>
                </a:solidFill>
              </a:rPr>
              <a:t>A história da Bíblia nos mostra que uma pessoa sem o temor de Deus, colocada em posição de poder, faz com que sua nação sofra. 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-27384"/>
            <a:ext cx="5407249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 IMPORTANTE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chemeClr val="bg1"/>
                </a:solidFill>
              </a:rPr>
              <a:t>As </a:t>
            </a:r>
            <a:r>
              <a:rPr lang="x-none" sz="3200" b="1" smtClean="0">
                <a:solidFill>
                  <a:schemeClr val="bg1"/>
                </a:solidFill>
              </a:rPr>
              <a:t>pessoas </a:t>
            </a:r>
            <a:r>
              <a:rPr lang="x-none" sz="3200" b="1">
                <a:solidFill>
                  <a:schemeClr val="bg1"/>
                </a:solidFill>
              </a:rPr>
              <a:t>que ocupam cargos públicos devem saber que há um Deus nos céus, que a tudo observa e recompensa, tanto em relação ao bem quanto em relação ao </a:t>
            </a:r>
            <a:r>
              <a:rPr lang="x-none" sz="3200" b="1" smtClean="0">
                <a:solidFill>
                  <a:schemeClr val="bg1"/>
                </a:solidFill>
              </a:rPr>
              <a:t>mal</a:t>
            </a:r>
            <a:r>
              <a:rPr lang="pt-BR" sz="3200" b="1" dirty="0" smtClean="0">
                <a:solidFill>
                  <a:schemeClr val="bg1"/>
                </a:solidFill>
              </a:rPr>
              <a:t>.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4871" y="1844824"/>
            <a:ext cx="5335241" cy="303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400" b="1" smtClean="0">
                <a:solidFill>
                  <a:schemeClr val="bg1"/>
                </a:solidFill>
              </a:rPr>
              <a:t>II </a:t>
            </a:r>
            <a:r>
              <a:rPr lang="x-none" sz="4400" b="1">
                <a:solidFill>
                  <a:schemeClr val="bg1"/>
                </a:solidFill>
              </a:rPr>
              <a:t>- DANIEL, EXEMPLO DE SERVO NO EXÍLIO</a:t>
            </a:r>
            <a:endParaRPr lang="pt-BR" sz="4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1. </a:t>
            </a:r>
            <a:r>
              <a:rPr lang="x-none" sz="3200" b="1" smtClean="0"/>
              <a:t>Daniel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 narrativa de Daniel, fala de </a:t>
            </a:r>
            <a:r>
              <a:rPr lang="x-none" sz="2800" smtClean="0">
                <a:solidFill>
                  <a:schemeClr val="tx1"/>
                </a:solidFill>
              </a:rPr>
              <a:t>um </a:t>
            </a:r>
            <a:r>
              <a:rPr lang="x-none" sz="2800">
                <a:solidFill>
                  <a:schemeClr val="tx1"/>
                </a:solidFill>
              </a:rPr>
              <a:t>jovem hebreu levado à Babilônia depois que Jerusalém foi sitiada por Nabucodonosor (Dn 1.1).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Ele </a:t>
            </a:r>
            <a:r>
              <a:rPr lang="x-none" sz="2800" smtClean="0">
                <a:solidFill>
                  <a:schemeClr val="tx1"/>
                </a:solidFill>
              </a:rPr>
              <a:t>pertencia </a:t>
            </a:r>
            <a:r>
              <a:rPr lang="x-none" sz="2800">
                <a:solidFill>
                  <a:schemeClr val="tx1"/>
                </a:solidFill>
              </a:rPr>
              <a:t>à linhagem nobre de Israel, e foi levado cativo à Babilônia para ser treinado na língua e na cultura dos </a:t>
            </a:r>
            <a:r>
              <a:rPr lang="x-none" sz="2800" smtClean="0">
                <a:solidFill>
                  <a:schemeClr val="tx1"/>
                </a:solidFill>
              </a:rPr>
              <a:t>caldeus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(</a:t>
            </a:r>
            <a:r>
              <a:rPr lang="pt-BR" sz="2800" dirty="0" err="1" smtClean="0">
                <a:solidFill>
                  <a:schemeClr val="tx1"/>
                </a:solidFill>
              </a:rPr>
              <a:t>Dn</a:t>
            </a:r>
            <a:r>
              <a:rPr lang="pt-BR" sz="2800" dirty="0" smtClean="0">
                <a:solidFill>
                  <a:schemeClr val="tx1"/>
                </a:solidFill>
              </a:rPr>
              <a:t> 1.3-4).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As </a:t>
            </a:r>
            <a:r>
              <a:rPr lang="x-none" sz="2800">
                <a:solidFill>
                  <a:schemeClr val="tx1"/>
                </a:solidFill>
              </a:rPr>
              <a:t>características eram bem específicas e inerentes à vida política: Saber viver no palácio com inteligência e sabedoria. </a:t>
            </a:r>
            <a:endParaRPr lang="pt-BR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Será que existem “</a:t>
            </a:r>
            <a:r>
              <a:rPr lang="pt-BR" sz="2800" b="1" u="sng" dirty="0" err="1" smtClean="0">
                <a:solidFill>
                  <a:schemeClr val="tx1"/>
                </a:solidFill>
              </a:rPr>
              <a:t>Danieis</a:t>
            </a:r>
            <a:r>
              <a:rPr lang="pt-BR" sz="2800" b="1" u="sng" dirty="0" smtClean="0">
                <a:solidFill>
                  <a:schemeClr val="tx1"/>
                </a:solidFill>
              </a:rPr>
              <a:t>” ainda hoje  XX?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13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2. Daniel, o profeta</a:t>
            </a:r>
            <a:r>
              <a:rPr lang="x-none" sz="3200"/>
              <a:t>. 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Ele </a:t>
            </a:r>
            <a:r>
              <a:rPr lang="x-none" sz="2800">
                <a:solidFill>
                  <a:schemeClr val="tx1"/>
                </a:solidFill>
              </a:rPr>
              <a:t>se destaca nas Sagradas Escrituras por, entre outras coisas, sua atividade profética.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Ele </a:t>
            </a:r>
            <a:r>
              <a:rPr lang="x-none" sz="2800" smtClean="0">
                <a:solidFill>
                  <a:schemeClr val="tx1"/>
                </a:solidFill>
              </a:rPr>
              <a:t>passou </a:t>
            </a:r>
            <a:r>
              <a:rPr lang="x-none" sz="2800">
                <a:solidFill>
                  <a:schemeClr val="tx1"/>
                </a:solidFill>
              </a:rPr>
              <a:t>por três imperadores, e se manteve íntegro em seu trabalho político.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Sua </a:t>
            </a:r>
            <a:r>
              <a:rPr lang="x-none" sz="2800">
                <a:solidFill>
                  <a:schemeClr val="tx1"/>
                </a:solidFill>
              </a:rPr>
              <a:t>vida de graça e seu exemplo nos mostra que é possível ser um homem, ou mulher de Deus, no mundo político. </a:t>
            </a:r>
            <a:endParaRPr lang="pt-BR" sz="28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>
                <a:solidFill>
                  <a:schemeClr val="tx1"/>
                </a:solidFill>
              </a:rPr>
              <a:t>Como </a:t>
            </a:r>
            <a:r>
              <a:rPr lang="pt-BR" sz="2800" dirty="0" smtClean="0">
                <a:solidFill>
                  <a:schemeClr val="tx1"/>
                </a:solidFill>
              </a:rPr>
              <a:t>profeta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r>
              <a:rPr lang="x-none" sz="2800">
                <a:solidFill>
                  <a:schemeClr val="tx1"/>
                </a:solidFill>
              </a:rPr>
              <a:t>de Deus, </a:t>
            </a:r>
            <a:r>
              <a:rPr lang="pt-BR" sz="2800" dirty="0">
                <a:solidFill>
                  <a:schemeClr val="tx1"/>
                </a:solidFill>
              </a:rPr>
              <a:t>aconselhou </a:t>
            </a:r>
            <a:r>
              <a:rPr lang="x-none" sz="2800">
                <a:solidFill>
                  <a:schemeClr val="tx1"/>
                </a:solidFill>
              </a:rPr>
              <a:t>Nabucodonosor: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x-none" sz="2400" b="1" smtClean="0">
                <a:solidFill>
                  <a:schemeClr val="tx1"/>
                </a:solidFill>
              </a:rPr>
              <a:t>"</a:t>
            </a:r>
            <a:r>
              <a:rPr lang="x-none" sz="2400" b="1">
                <a:solidFill>
                  <a:schemeClr val="tx1"/>
                </a:solidFill>
              </a:rPr>
              <a:t>Portanto, ó rei, aceita o meu conselho e desfaze os teus pecados pela justiça e as tuas iniquidades, usando de misericórdia para com os pobres, e talvez se prolongue a tua tranquilidade" (Dn 4.27</a:t>
            </a:r>
            <a:r>
              <a:rPr lang="x-none" sz="2400" b="1" smtClean="0">
                <a:solidFill>
                  <a:schemeClr val="tx1"/>
                </a:solidFill>
              </a:rPr>
              <a:t>).</a:t>
            </a:r>
            <a:endParaRPr lang="pt-BR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4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3. Daniel, o homem </a:t>
            </a:r>
            <a:r>
              <a:rPr lang="x-none" sz="3200" b="1" smtClean="0"/>
              <a:t>público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 lnSpcReduction="10000"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Daniel foi </a:t>
            </a:r>
            <a:r>
              <a:rPr lang="x-none" sz="2800">
                <a:solidFill>
                  <a:schemeClr val="tx1"/>
                </a:solidFill>
              </a:rPr>
              <a:t>um homem público conhecido por sua integridade.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Pela </a:t>
            </a:r>
            <a:r>
              <a:rPr lang="x-none" sz="2800">
                <a:solidFill>
                  <a:schemeClr val="tx1"/>
                </a:solidFill>
              </a:rPr>
              <a:t>sua formação, estava apto a atuar na esfera governamental, e, pelo caráter como homem de Deus, foi um exemplo de gestor e </a:t>
            </a:r>
            <a:r>
              <a:rPr lang="x-none" sz="2800" smtClean="0">
                <a:solidFill>
                  <a:schemeClr val="tx1"/>
                </a:solidFill>
              </a:rPr>
              <a:t>conselheiro;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O</a:t>
            </a:r>
            <a:r>
              <a:rPr lang="x-none" sz="2800" smtClean="0">
                <a:solidFill>
                  <a:schemeClr val="tx1"/>
                </a:solidFill>
              </a:rPr>
              <a:t>s </a:t>
            </a:r>
            <a:r>
              <a:rPr lang="x-none" sz="2800">
                <a:solidFill>
                  <a:schemeClr val="tx1"/>
                </a:solidFill>
              </a:rPr>
              <a:t>seus opositores buscaram algo que desabonasse sua </a:t>
            </a:r>
            <a:r>
              <a:rPr lang="x-none" sz="2800" smtClean="0">
                <a:solidFill>
                  <a:schemeClr val="tx1"/>
                </a:solidFill>
              </a:rPr>
              <a:t>conduta</a:t>
            </a:r>
            <a:r>
              <a:rPr lang="pt-BR" sz="2800" dirty="0" smtClean="0">
                <a:solidFill>
                  <a:schemeClr val="tx1"/>
                </a:solidFill>
              </a:rPr>
              <a:t>, mas não encontraram (</a:t>
            </a:r>
            <a:r>
              <a:rPr lang="pt-BR" sz="2800" dirty="0" err="1" smtClean="0">
                <a:solidFill>
                  <a:schemeClr val="tx1"/>
                </a:solidFill>
              </a:rPr>
              <a:t>Dn</a:t>
            </a:r>
            <a:r>
              <a:rPr lang="pt-BR" sz="2800" dirty="0" smtClean="0">
                <a:solidFill>
                  <a:schemeClr val="tx1"/>
                </a:solidFill>
              </a:rPr>
              <a:t> 6.1-5).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De </a:t>
            </a:r>
            <a:r>
              <a:rPr lang="x-none" sz="2800">
                <a:solidFill>
                  <a:schemeClr val="tx1"/>
                </a:solidFill>
              </a:rPr>
              <a:t>fato, Daniel era um homem de comprovada integridade moral e espiritual. </a:t>
            </a:r>
            <a:endParaRPr lang="pt-BR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Será que podemos dizer o mesmo dos cristãos que ocupam cargos públicos?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Será que o povo cristão sabe votar? Se preocupa com isso?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42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-27384"/>
            <a:ext cx="540724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Tanto </a:t>
            </a:r>
            <a:r>
              <a:rPr lang="x-none" sz="3200" b="1">
                <a:solidFill>
                  <a:schemeClr val="bg1"/>
                </a:solidFill>
              </a:rPr>
              <a:t>quanto profeta, Daniel foi um exemplo de administrador público em toda a sua vida.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-27384"/>
            <a:ext cx="540724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 IMPORTANTE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É </a:t>
            </a:r>
            <a:r>
              <a:rPr lang="x-none" sz="3200" b="1">
                <a:solidFill>
                  <a:schemeClr val="bg1"/>
                </a:solidFill>
              </a:rPr>
              <a:t>possível ser um homem ou mulher que tome decisões que agradem a Deus em qualquer lugar,</a:t>
            </a:r>
            <a:endParaRPr lang="pt-BR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>
                <a:solidFill>
                  <a:schemeClr val="bg1"/>
                </a:solidFill>
              </a:rPr>
              <a:t>inclusive nos meios políticos e governamentais.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4871" y="1844824"/>
            <a:ext cx="61993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400" b="1" smtClean="0">
                <a:solidFill>
                  <a:schemeClr val="bg1"/>
                </a:solidFill>
              </a:rPr>
              <a:t>III </a:t>
            </a:r>
            <a:r>
              <a:rPr lang="x-none" sz="4400" b="1">
                <a:solidFill>
                  <a:schemeClr val="bg1"/>
                </a:solidFill>
              </a:rPr>
              <a:t>- JOSÉ, ADMINISTRADOR NO EGITO </a:t>
            </a:r>
            <a:endParaRPr lang="pt-BR" sz="4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1. </a:t>
            </a:r>
            <a:r>
              <a:rPr lang="x-none" sz="3200" b="1" smtClean="0"/>
              <a:t>José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José </a:t>
            </a:r>
            <a:r>
              <a:rPr lang="x-none" sz="2800">
                <a:solidFill>
                  <a:schemeClr val="tx1"/>
                </a:solidFill>
              </a:rPr>
              <a:t>foi educado como o preferido de seu pai (Gn 37.3).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Devido a revelações de sonhos e inveja de seus irmãos, ele é vendido c</a:t>
            </a:r>
            <a:r>
              <a:rPr lang="x-none" sz="2800" smtClean="0">
                <a:solidFill>
                  <a:schemeClr val="tx1"/>
                </a:solidFill>
              </a:rPr>
              <a:t>omo </a:t>
            </a:r>
            <a:r>
              <a:rPr lang="x-none" sz="2800">
                <a:solidFill>
                  <a:schemeClr val="tx1"/>
                </a:solidFill>
              </a:rPr>
              <a:t>escravo </a:t>
            </a:r>
            <a:r>
              <a:rPr lang="pt-BR" sz="2800" dirty="0" smtClean="0">
                <a:solidFill>
                  <a:schemeClr val="tx1"/>
                </a:solidFill>
              </a:rPr>
              <a:t>e </a:t>
            </a:r>
            <a:r>
              <a:rPr lang="x-none" sz="2800" smtClean="0">
                <a:solidFill>
                  <a:schemeClr val="tx1"/>
                </a:solidFill>
              </a:rPr>
              <a:t>sua </a:t>
            </a:r>
            <a:r>
              <a:rPr lang="x-none" sz="2800">
                <a:solidFill>
                  <a:schemeClr val="tx1"/>
                </a:solidFill>
              </a:rPr>
              <a:t>vida </a:t>
            </a:r>
            <a:r>
              <a:rPr lang="pt-BR" sz="2800" dirty="0" smtClean="0">
                <a:solidFill>
                  <a:schemeClr val="tx1"/>
                </a:solidFill>
              </a:rPr>
              <a:t>teve </a:t>
            </a:r>
            <a:r>
              <a:rPr lang="x-none" sz="2800" smtClean="0">
                <a:solidFill>
                  <a:schemeClr val="tx1"/>
                </a:solidFill>
              </a:rPr>
              <a:t>uma </a:t>
            </a:r>
            <a:r>
              <a:rPr lang="x-none" sz="2800">
                <a:solidFill>
                  <a:schemeClr val="tx1"/>
                </a:solidFill>
              </a:rPr>
              <a:t>sucessão de tormentos (Gn 37.1-36).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Ele </a:t>
            </a:r>
            <a:r>
              <a:rPr lang="x-none" sz="2800">
                <a:solidFill>
                  <a:schemeClr val="tx1"/>
                </a:solidFill>
              </a:rPr>
              <a:t>foi escravo e presidiário no Egito, mas </a:t>
            </a:r>
            <a:r>
              <a:rPr lang="pt-BR" sz="2800" dirty="0" smtClean="0">
                <a:solidFill>
                  <a:schemeClr val="tx1"/>
                </a:solidFill>
              </a:rPr>
              <a:t>em tudo </a:t>
            </a:r>
            <a:r>
              <a:rPr lang="x-none" sz="2800" smtClean="0">
                <a:solidFill>
                  <a:schemeClr val="tx1"/>
                </a:solidFill>
              </a:rPr>
              <a:t>Deus </a:t>
            </a:r>
            <a:r>
              <a:rPr lang="x-none" sz="2800">
                <a:solidFill>
                  <a:schemeClr val="tx1"/>
                </a:solidFill>
              </a:rPr>
              <a:t>era com </a:t>
            </a:r>
            <a:r>
              <a:rPr lang="pt-BR" sz="2800" dirty="0" smtClean="0">
                <a:solidFill>
                  <a:schemeClr val="tx1"/>
                </a:solidFill>
              </a:rPr>
              <a:t>ele</a:t>
            </a:r>
            <a:r>
              <a:rPr lang="x-none" sz="2800" smtClean="0">
                <a:solidFill>
                  <a:schemeClr val="tx1"/>
                </a:solidFill>
              </a:rPr>
              <a:t>(Gn </a:t>
            </a:r>
            <a:r>
              <a:rPr lang="x-none" sz="2800">
                <a:solidFill>
                  <a:schemeClr val="tx1"/>
                </a:solidFill>
              </a:rPr>
              <a:t>39.2,21).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Do </a:t>
            </a:r>
            <a:r>
              <a:rPr lang="x-none" sz="2800">
                <a:solidFill>
                  <a:schemeClr val="tx1"/>
                </a:solidFill>
              </a:rPr>
              <a:t>cárcere, Deus o exaltou, levando-o à presença de </a:t>
            </a:r>
            <a:r>
              <a:rPr lang="x-none" sz="2800" smtClean="0">
                <a:solidFill>
                  <a:schemeClr val="tx1"/>
                </a:solidFill>
              </a:rPr>
              <a:t>Faraó</a:t>
            </a:r>
            <a:r>
              <a:rPr lang="pt-BR" sz="2800" dirty="0" smtClean="0">
                <a:solidFill>
                  <a:schemeClr val="tx1"/>
                </a:solidFill>
              </a:rPr>
              <a:t> e sendo </a:t>
            </a:r>
            <a:r>
              <a:rPr lang="x-none" sz="2800" smtClean="0">
                <a:solidFill>
                  <a:schemeClr val="tx1"/>
                </a:solidFill>
              </a:rPr>
              <a:t>colocado </a:t>
            </a:r>
            <a:r>
              <a:rPr lang="x-none" sz="2800">
                <a:solidFill>
                  <a:schemeClr val="tx1"/>
                </a:solidFill>
              </a:rPr>
              <a:t>como o segundo homem no comando do Egito</a:t>
            </a:r>
            <a:r>
              <a:rPr lang="x-none" sz="2800" smtClean="0">
                <a:solidFill>
                  <a:schemeClr val="tx1"/>
                </a:solidFill>
              </a:rPr>
              <a:t>.</a:t>
            </a:r>
            <a:endParaRPr lang="pt-BR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Antes das pessoas ocuparem cargos importantes devem ser preparadas para isto!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13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2. José, líder no </a:t>
            </a:r>
            <a:r>
              <a:rPr lang="x-none" sz="3200" b="1" smtClean="0"/>
              <a:t>Egito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José </a:t>
            </a:r>
            <a:r>
              <a:rPr lang="x-none" sz="2800">
                <a:solidFill>
                  <a:schemeClr val="tx1"/>
                </a:solidFill>
              </a:rPr>
              <a:t>teve de lidar com a política egípcia para colocar seus projetos </a:t>
            </a:r>
            <a:r>
              <a:rPr lang="pt-BR" sz="2800" dirty="0" smtClean="0">
                <a:solidFill>
                  <a:schemeClr val="tx1"/>
                </a:solidFill>
              </a:rPr>
              <a:t>em ação para prover alimentação em tempos de seca </a:t>
            </a:r>
            <a:r>
              <a:rPr lang="x-none" sz="2800" smtClean="0">
                <a:solidFill>
                  <a:schemeClr val="tx1"/>
                </a:solidFill>
              </a:rPr>
              <a:t>(Gn </a:t>
            </a:r>
            <a:r>
              <a:rPr lang="x-none" sz="2800">
                <a:solidFill>
                  <a:schemeClr val="tx1"/>
                </a:solidFill>
              </a:rPr>
              <a:t>41.48,49).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Além </a:t>
            </a:r>
            <a:r>
              <a:rPr lang="x-none" sz="2800">
                <a:solidFill>
                  <a:schemeClr val="tx1"/>
                </a:solidFill>
              </a:rPr>
              <a:t>disso, comprou terras para Faraó, e orientou a divisão de víveres para os habitantes do Egito e àqueles que, para lá, iam para comprar alimentos</a:t>
            </a:r>
            <a:r>
              <a:rPr lang="x-none" sz="2800" smtClean="0">
                <a:solidFill>
                  <a:schemeClr val="tx1"/>
                </a:solidFill>
              </a:rPr>
              <a:t>.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José, como líder, soube tomar as decisões e teve coragem para colocar em prática seus projetos. Ele era digno de confiança de Faraó.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Você tem feito o seu melhor ou tem feito as coisas de qualquer jeito, como qualquer um faria?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4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3. José, o governador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900" smtClean="0">
                <a:solidFill>
                  <a:schemeClr val="tx1"/>
                </a:solidFill>
              </a:rPr>
              <a:t>Como </a:t>
            </a:r>
            <a:r>
              <a:rPr lang="x-none" sz="2900">
                <a:solidFill>
                  <a:schemeClr val="tx1"/>
                </a:solidFill>
              </a:rPr>
              <a:t>governador do Egito, José poderia usar de suas prerrogativas políticas para castigar seus irmãos </a:t>
            </a:r>
            <a:r>
              <a:rPr lang="pt-BR" sz="2900" dirty="0" smtClean="0">
                <a:solidFill>
                  <a:schemeClr val="tx1"/>
                </a:solidFill>
              </a:rPr>
              <a:t>quando teve oportunidade, mas não o fez </a:t>
            </a:r>
            <a:r>
              <a:rPr lang="x-none" sz="2900" smtClean="0">
                <a:solidFill>
                  <a:schemeClr val="tx1"/>
                </a:solidFill>
              </a:rPr>
              <a:t>(</a:t>
            </a:r>
            <a:r>
              <a:rPr lang="x-none" sz="2900">
                <a:solidFill>
                  <a:schemeClr val="tx1"/>
                </a:solidFill>
              </a:rPr>
              <a:t>Gn </a:t>
            </a:r>
            <a:r>
              <a:rPr lang="x-none" sz="2900" smtClean="0">
                <a:solidFill>
                  <a:schemeClr val="tx1"/>
                </a:solidFill>
              </a:rPr>
              <a:t>4</a:t>
            </a:r>
            <a:r>
              <a:rPr lang="pt-BR" sz="2900" dirty="0" smtClean="0">
                <a:solidFill>
                  <a:schemeClr val="tx1"/>
                </a:solidFill>
              </a:rPr>
              <a:t>2-47)</a:t>
            </a:r>
            <a:r>
              <a:rPr lang="x-none" sz="2900" smtClean="0">
                <a:solidFill>
                  <a:schemeClr val="tx1"/>
                </a:solidFill>
              </a:rPr>
              <a:t>. </a:t>
            </a:r>
            <a:endParaRPr lang="pt-BR" sz="29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900" dirty="0" smtClean="0">
                <a:solidFill>
                  <a:schemeClr val="tx1"/>
                </a:solidFill>
              </a:rPr>
              <a:t>Além de perdoar os irmãos, preservou sua família em uma das piores crises de alimento do mundo</a:t>
            </a:r>
            <a:r>
              <a:rPr lang="x-none" sz="2900" smtClean="0">
                <a:solidFill>
                  <a:schemeClr val="tx1"/>
                </a:solidFill>
              </a:rPr>
              <a:t>. </a:t>
            </a:r>
            <a:endParaRPr lang="pt-BR" sz="29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900" smtClean="0">
                <a:solidFill>
                  <a:schemeClr val="tx1"/>
                </a:solidFill>
              </a:rPr>
              <a:t>E </a:t>
            </a:r>
            <a:r>
              <a:rPr lang="x-none" sz="2900">
                <a:solidFill>
                  <a:schemeClr val="tx1"/>
                </a:solidFill>
              </a:rPr>
              <a:t>como </a:t>
            </a:r>
            <a:r>
              <a:rPr lang="pt-BR" sz="2900" dirty="0" smtClean="0">
                <a:solidFill>
                  <a:schemeClr val="tx1"/>
                </a:solidFill>
              </a:rPr>
              <a:t>temente a </a:t>
            </a:r>
            <a:r>
              <a:rPr lang="x-none" sz="2900" smtClean="0">
                <a:solidFill>
                  <a:schemeClr val="tx1"/>
                </a:solidFill>
              </a:rPr>
              <a:t>Deus</a:t>
            </a:r>
            <a:r>
              <a:rPr lang="pt-BR" sz="2900" dirty="0">
                <a:solidFill>
                  <a:schemeClr val="tx1"/>
                </a:solidFill>
              </a:rPr>
              <a:t> </a:t>
            </a:r>
            <a:r>
              <a:rPr lang="pt-BR" sz="2900" dirty="0" smtClean="0">
                <a:solidFill>
                  <a:schemeClr val="tx1"/>
                </a:solidFill>
              </a:rPr>
              <a:t>acreditava nas suas promessas e cuidado como seu povo</a:t>
            </a:r>
            <a:r>
              <a:rPr lang="x-none" sz="2900" smtClean="0">
                <a:solidFill>
                  <a:schemeClr val="tx1"/>
                </a:solidFill>
              </a:rPr>
              <a:t>: </a:t>
            </a:r>
            <a:r>
              <a:rPr lang="x-none" sz="2900">
                <a:solidFill>
                  <a:schemeClr val="tx1"/>
                </a:solidFill>
              </a:rPr>
              <a:t>"Certamente, vos visitará Deus, e fareis transportar os meus ossos daqui" (Gn 50.25). </a:t>
            </a:r>
            <a:endParaRPr lang="pt-BR" sz="29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Você, quando tem o poder na mão, como age com as pessoas?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42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48101"/>
            <a:ext cx="627134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Deus </a:t>
            </a:r>
            <a:r>
              <a:rPr lang="x-none" sz="3200" b="1">
                <a:solidFill>
                  <a:schemeClr val="bg1"/>
                </a:solidFill>
              </a:rPr>
              <a:t>fez José prosperar em lugares pouco prováveis, e recompensou sua integridade </a:t>
            </a:r>
            <a:r>
              <a:rPr lang="x-none" sz="3200" b="1" smtClean="0">
                <a:solidFill>
                  <a:schemeClr val="bg1"/>
                </a:solidFill>
              </a:rPr>
              <a:t>guardando-o </a:t>
            </a:r>
            <a:r>
              <a:rPr lang="x-none" sz="3200" b="1">
                <a:solidFill>
                  <a:schemeClr val="bg1"/>
                </a:solidFill>
              </a:rPr>
              <a:t>da morte e tornando-o uma pessoa importante em terra estranha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-27384"/>
            <a:ext cx="540724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 IMPORTANTE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José</a:t>
            </a:r>
            <a:r>
              <a:rPr lang="x-none" sz="3200" b="1">
                <a:solidFill>
                  <a:schemeClr val="bg1"/>
                </a:solidFill>
              </a:rPr>
              <a:t>, em seus últimos dias, falou da fidelidade de Deus em relação a retirar o povo de Israel do Egito</a:t>
            </a:r>
            <a:endParaRPr lang="pt-BR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>
                <a:solidFill>
                  <a:schemeClr val="bg1"/>
                </a:solidFill>
              </a:rPr>
              <a:t>e leva-lo à Terra Prometida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8" y="306896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CONSIDERAÇÕES</a:t>
            </a:r>
          </a:p>
          <a:p>
            <a:r>
              <a:rPr lang="pt-BR" sz="5400" b="1" dirty="0" smtClean="0">
                <a:solidFill>
                  <a:schemeClr val="bg1"/>
                </a:solidFill>
              </a:rPr>
              <a:t>FINAIS</a:t>
            </a:r>
            <a:endParaRPr lang="pt-B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9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CONSIDERAÇÕES FINAIS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 anchor="ctr">
            <a:normAutofit/>
          </a:bodyPr>
          <a:lstStyle/>
          <a:p>
            <a:pPr algn="just"/>
            <a:r>
              <a:rPr lang="pt-BR" b="1" dirty="0" smtClean="0">
                <a:solidFill>
                  <a:schemeClr val="tx1"/>
                </a:solidFill>
              </a:rPr>
              <a:t>Nesta lição nos aprendemos que:</a:t>
            </a:r>
          </a:p>
          <a:p>
            <a:pPr marL="514350" indent="-5143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Todas as autoridades são constituídas por Deus e o cristão deve se sujeitar a elas, mas não uma sujeição cega. Deus esta acima de qualquer auto</a:t>
            </a:r>
          </a:p>
          <a:p>
            <a:pPr marL="514350" indent="-5143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Daniel é um exemplo de que pessoas tementes a Deus podem ocupar cargos públicos com </a:t>
            </a:r>
            <a:r>
              <a:rPr lang="x-none" sz="2800" smtClean="0">
                <a:solidFill>
                  <a:schemeClr val="tx1"/>
                </a:solidFill>
              </a:rPr>
              <a:t>comprovada </a:t>
            </a:r>
            <a:r>
              <a:rPr lang="x-none" sz="2800">
                <a:solidFill>
                  <a:schemeClr val="tx1"/>
                </a:solidFill>
              </a:rPr>
              <a:t>integridade moral e espiritual. </a:t>
            </a:r>
            <a:endParaRPr lang="pt-BR" sz="2800" dirty="0">
              <a:solidFill>
                <a:schemeClr val="tx1"/>
              </a:solidFill>
            </a:endParaRPr>
          </a:p>
          <a:p>
            <a:pPr marL="514350" indent="-5143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José é um exemplo de que pessoas tementes a Deus podem ocupar cargos importantes e darem exemplo de tratamento às pessoas.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02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87"/>
          </a:xfrm>
        </p:spPr>
        <p:txBody>
          <a:bodyPr>
            <a:noAutofit/>
          </a:bodyPr>
          <a:lstStyle/>
          <a:p>
            <a:r>
              <a:rPr lang="pt-BR" sz="3600" dirty="0" smtClean="0"/>
              <a:t>REFERÊNCIAS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928992" cy="6165304"/>
          </a:xfrm>
        </p:spPr>
        <p:txBody>
          <a:bodyPr anchor="ctr"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ANDRADE, Claudionor. </a:t>
            </a:r>
            <a:r>
              <a:rPr lang="x-none" sz="2400" b="1">
                <a:solidFill>
                  <a:schemeClr val="tx1"/>
                </a:solidFill>
              </a:rPr>
              <a:t>As Novas Fronteiras da Ética Cristã</a:t>
            </a:r>
            <a:r>
              <a:rPr lang="x-none" sz="2400">
                <a:solidFill>
                  <a:schemeClr val="tx1"/>
                </a:solidFill>
              </a:rPr>
              <a:t>. </a:t>
            </a:r>
            <a:r>
              <a:rPr lang="pt-BR" sz="2400" dirty="0" smtClean="0">
                <a:solidFill>
                  <a:schemeClr val="tx1"/>
                </a:solidFill>
              </a:rPr>
              <a:t>R</a:t>
            </a:r>
            <a:r>
              <a:rPr lang="x-none" sz="2400" smtClean="0">
                <a:solidFill>
                  <a:schemeClr val="tx1"/>
                </a:solidFill>
              </a:rPr>
              <a:t>io </a:t>
            </a:r>
            <a:r>
              <a:rPr lang="x-none" sz="2400">
                <a:solidFill>
                  <a:schemeClr val="tx1"/>
                </a:solidFill>
              </a:rPr>
              <a:t>de Janeiro: CPAD, </a:t>
            </a:r>
            <a:r>
              <a:rPr lang="x-none" sz="2400" smtClean="0">
                <a:solidFill>
                  <a:schemeClr val="tx1"/>
                </a:solidFill>
              </a:rPr>
              <a:t>2015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smtClean="0">
                <a:solidFill>
                  <a:schemeClr val="tx1"/>
                </a:solidFill>
              </a:rPr>
              <a:t>BERGSTÉN</a:t>
            </a:r>
            <a:r>
              <a:rPr lang="x-none" sz="2400">
                <a:solidFill>
                  <a:schemeClr val="tx1"/>
                </a:solidFill>
              </a:rPr>
              <a:t>, Eurico. </a:t>
            </a:r>
            <a:r>
              <a:rPr lang="x-none" sz="2400" b="1">
                <a:solidFill>
                  <a:schemeClr val="tx1"/>
                </a:solidFill>
              </a:rPr>
              <a:t>Teologia Sistemática</a:t>
            </a:r>
            <a:r>
              <a:rPr lang="x-none" sz="2400">
                <a:solidFill>
                  <a:schemeClr val="tx1"/>
                </a:solidFill>
              </a:rPr>
              <a:t>. Rio de Janeiro: CPAD, 1999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COELHO, Alexandre</a:t>
            </a:r>
            <a:r>
              <a:rPr lang="pt-BR" sz="2400" dirty="0">
                <a:solidFill>
                  <a:schemeClr val="tx1"/>
                </a:solidFill>
              </a:rPr>
              <a:t>. </a:t>
            </a:r>
            <a:r>
              <a:rPr lang="pt-BR" sz="2400" b="1" dirty="0">
                <a:solidFill>
                  <a:schemeClr val="tx1"/>
                </a:solidFill>
              </a:rPr>
              <a:t>A igreja de Jesus </a:t>
            </a:r>
            <a:r>
              <a:rPr lang="pt-BR" sz="2400" b="1" dirty="0" smtClean="0">
                <a:solidFill>
                  <a:schemeClr val="tx1"/>
                </a:solidFill>
              </a:rPr>
              <a:t>Cristo</a:t>
            </a:r>
            <a:r>
              <a:rPr lang="pt-BR" sz="2400" dirty="0" smtClean="0">
                <a:solidFill>
                  <a:schemeClr val="tx1"/>
                </a:solidFill>
              </a:rPr>
              <a:t>. Rio de Janeiro: CPAD, 2016.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COLSON</a:t>
            </a:r>
            <a:r>
              <a:rPr lang="pt-BR" sz="2400" dirty="0">
                <a:solidFill>
                  <a:schemeClr val="tx1"/>
                </a:solidFill>
              </a:rPr>
              <a:t>, Charles &amp; PEARCEY, Nancy. </a:t>
            </a:r>
            <a:r>
              <a:rPr lang="pt-BR" sz="2400" b="1" dirty="0">
                <a:solidFill>
                  <a:schemeClr val="tx1"/>
                </a:solidFill>
              </a:rPr>
              <a:t>E Agora Como Viveremos? </a:t>
            </a:r>
            <a:r>
              <a:rPr lang="pt-BR" sz="2400" dirty="0" smtClean="0">
                <a:solidFill>
                  <a:schemeClr val="tx1"/>
                </a:solidFill>
              </a:rPr>
              <a:t>Rio </a:t>
            </a:r>
            <a:r>
              <a:rPr lang="pt-BR" sz="2400" dirty="0">
                <a:solidFill>
                  <a:schemeClr val="tx1"/>
                </a:solidFill>
              </a:rPr>
              <a:t>de Janeiro: CPAD, </a:t>
            </a:r>
            <a:r>
              <a:rPr lang="pt-BR" sz="2400" dirty="0" smtClean="0">
                <a:solidFill>
                  <a:schemeClr val="tx1"/>
                </a:solidFill>
              </a:rPr>
              <a:t>2000.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/>
                </a:solidFill>
              </a:rPr>
              <a:t>DEVER, M. </a:t>
            </a:r>
            <a:r>
              <a:rPr lang="pt-BR" sz="2400" b="1" dirty="0">
                <a:solidFill>
                  <a:schemeClr val="tx1"/>
                </a:solidFill>
              </a:rPr>
              <a:t>A Mensagem do Antigo Testamento</a:t>
            </a:r>
            <a:r>
              <a:rPr lang="pt-BR" sz="2400" dirty="0">
                <a:solidFill>
                  <a:schemeClr val="tx1"/>
                </a:solidFill>
              </a:rPr>
              <a:t>. </a:t>
            </a:r>
            <a:r>
              <a:rPr lang="pt-BR" sz="2400" dirty="0" smtClean="0">
                <a:solidFill>
                  <a:schemeClr val="tx1"/>
                </a:solidFill>
              </a:rPr>
              <a:t>Rio </a:t>
            </a:r>
            <a:r>
              <a:rPr lang="pt-BR" sz="2400" dirty="0">
                <a:solidFill>
                  <a:schemeClr val="tx1"/>
                </a:solidFill>
              </a:rPr>
              <a:t>de Janeiro: CPAD, 2008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b="1" smtClean="0">
                <a:solidFill>
                  <a:schemeClr val="tx1"/>
                </a:solidFill>
              </a:rPr>
              <a:t>DICIONÁRIO BÍBLICO WYCLIFFE</a:t>
            </a:r>
            <a:r>
              <a:rPr lang="x-none" sz="2400" smtClean="0">
                <a:solidFill>
                  <a:schemeClr val="tx1"/>
                </a:solidFill>
              </a:rPr>
              <a:t>. </a:t>
            </a:r>
            <a:r>
              <a:rPr lang="x-none" sz="2400">
                <a:solidFill>
                  <a:schemeClr val="tx1"/>
                </a:solidFill>
              </a:rPr>
              <a:t>Rio de Janeiro: CPAD, </a:t>
            </a:r>
            <a:r>
              <a:rPr lang="x-none" sz="2400" smtClean="0">
                <a:solidFill>
                  <a:schemeClr val="tx1"/>
                </a:solidFill>
              </a:rPr>
              <a:t>2006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b="1" smtClean="0">
                <a:solidFill>
                  <a:schemeClr val="tx1"/>
                </a:solidFill>
              </a:rPr>
              <a:t>DICIONÁRIO VINE</a:t>
            </a:r>
            <a:r>
              <a:rPr lang="x-none" sz="2400" smtClean="0">
                <a:solidFill>
                  <a:schemeClr val="tx1"/>
                </a:solidFill>
              </a:rPr>
              <a:t>. </a:t>
            </a:r>
            <a:r>
              <a:rPr lang="x-none" sz="2400">
                <a:solidFill>
                  <a:schemeClr val="tx1"/>
                </a:solidFill>
              </a:rPr>
              <a:t>1.ed. Rio de Janeiro: CPAD, 2002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smtClean="0">
                <a:solidFill>
                  <a:schemeClr val="tx1"/>
                </a:solidFill>
              </a:rPr>
              <a:t>GARLOW</a:t>
            </a:r>
            <a:r>
              <a:rPr lang="x-none" sz="2400">
                <a:solidFill>
                  <a:schemeClr val="tx1"/>
                </a:solidFill>
              </a:rPr>
              <a:t>, James L. </a:t>
            </a:r>
            <a:r>
              <a:rPr lang="x-none" sz="2400" b="1">
                <a:solidFill>
                  <a:schemeClr val="tx1"/>
                </a:solidFill>
              </a:rPr>
              <a:t>Deus e o seu Povo</a:t>
            </a:r>
            <a:r>
              <a:rPr lang="x-none" sz="2400">
                <a:solidFill>
                  <a:schemeClr val="tx1"/>
                </a:solidFill>
              </a:rPr>
              <a:t>: A História da Igreja como Reino de </a:t>
            </a:r>
            <a:r>
              <a:rPr lang="x-none" sz="2400" smtClean="0">
                <a:solidFill>
                  <a:schemeClr val="tx1"/>
                </a:solidFill>
              </a:rPr>
              <a:t>Deus.Rio </a:t>
            </a:r>
            <a:r>
              <a:rPr lang="x-none" sz="2400">
                <a:solidFill>
                  <a:schemeClr val="tx1"/>
                </a:solidFill>
              </a:rPr>
              <a:t>de Janeiro: CPAD, </a:t>
            </a:r>
            <a:r>
              <a:rPr lang="x-none" sz="2400" smtClean="0">
                <a:solidFill>
                  <a:schemeClr val="tx1"/>
                </a:solidFill>
              </a:rPr>
              <a:t>2007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6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0855" y="116632"/>
            <a:ext cx="64153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TEXTO DO DIA</a:t>
            </a:r>
          </a:p>
          <a:p>
            <a:pPr algn="ctr">
              <a:lnSpc>
                <a:spcPct val="150000"/>
              </a:lnSpc>
            </a:pPr>
            <a:endParaRPr lang="pt-BR" sz="32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"[...] </a:t>
            </a:r>
            <a:r>
              <a:rPr lang="x-none" sz="3200" b="1">
                <a:solidFill>
                  <a:schemeClr val="bg1"/>
                </a:solidFill>
              </a:rPr>
              <a:t>Dai, pois, a César o que é de César e a Deus, o que é de Deus." </a:t>
            </a:r>
            <a:endParaRPr lang="pt-BR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>
                <a:solidFill>
                  <a:schemeClr val="bg1"/>
                </a:solidFill>
              </a:rPr>
              <a:t>(Mt 22.21)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87"/>
          </a:xfrm>
        </p:spPr>
        <p:txBody>
          <a:bodyPr>
            <a:noAutofit/>
          </a:bodyPr>
          <a:lstStyle/>
          <a:p>
            <a:r>
              <a:rPr lang="pt-BR" sz="3600" dirty="0" smtClean="0"/>
              <a:t>REFERÊNCIAS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928992" cy="6165304"/>
          </a:xfrm>
        </p:spPr>
        <p:txBody>
          <a:bodyPr anchor="ctr"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b="1" dirty="0" smtClean="0">
                <a:solidFill>
                  <a:schemeClr val="tx1"/>
                </a:solidFill>
              </a:rPr>
              <a:t>LIÇÕES BÍBLICAS JOVENS</a:t>
            </a:r>
            <a:r>
              <a:rPr lang="pt-BR" sz="2400" dirty="0" smtClean="0">
                <a:solidFill>
                  <a:schemeClr val="tx1"/>
                </a:solidFill>
              </a:rPr>
              <a:t>. A igreja de Jesus Cristo: sua origem, destino, ordenança e destino eterno.  1º </a:t>
            </a:r>
            <a:r>
              <a:rPr lang="pt-BR" sz="2400" dirty="0" err="1" smtClean="0">
                <a:solidFill>
                  <a:schemeClr val="tx1"/>
                </a:solidFill>
              </a:rPr>
              <a:t>Trim</a:t>
            </a:r>
            <a:r>
              <a:rPr lang="pt-BR" sz="2400" dirty="0" smtClean="0">
                <a:solidFill>
                  <a:schemeClr val="tx1"/>
                </a:solidFill>
              </a:rPr>
              <a:t>, Edição Professor, Rio de Janeiro, 2017.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NEVES, Natalino das. </a:t>
            </a:r>
            <a:r>
              <a:rPr lang="pt-BR" sz="2400" b="1" dirty="0" smtClean="0">
                <a:solidFill>
                  <a:schemeClr val="tx1"/>
                </a:solidFill>
              </a:rPr>
              <a:t>Justiça e Graça</a:t>
            </a:r>
            <a:r>
              <a:rPr lang="pt-BR" sz="2400" dirty="0" smtClean="0">
                <a:solidFill>
                  <a:schemeClr val="tx1"/>
                </a:solidFill>
              </a:rPr>
              <a:t>: um estudo da doutrina da salvação na Epístola aos Romanos. Rio de Janeiro: CPAD, 2015.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/>
                </a:solidFill>
              </a:rPr>
              <a:t>PALMER, Michael D. (Ed.). </a:t>
            </a:r>
            <a:r>
              <a:rPr lang="pt-BR" sz="2400" b="1" dirty="0">
                <a:solidFill>
                  <a:schemeClr val="tx1"/>
                </a:solidFill>
              </a:rPr>
              <a:t>Panorama do Pensamento Cristão</a:t>
            </a:r>
            <a:r>
              <a:rPr lang="pt-BR" sz="2400" dirty="0">
                <a:solidFill>
                  <a:schemeClr val="tx1"/>
                </a:solidFill>
              </a:rPr>
              <a:t>. Rio de Janeiro: CPAD, 2001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RICHARDS, Lawrence. </a:t>
            </a:r>
            <a:r>
              <a:rPr lang="x-none" sz="2400" b="1">
                <a:solidFill>
                  <a:schemeClr val="tx1"/>
                </a:solidFill>
              </a:rPr>
              <a:t>Comentário Histórico-Cultural do Novo Testamento</a:t>
            </a:r>
            <a:r>
              <a:rPr lang="x-none" sz="2400">
                <a:solidFill>
                  <a:schemeClr val="tx1"/>
                </a:solidFill>
              </a:rPr>
              <a:t>.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x-none" sz="2400">
                <a:solidFill>
                  <a:schemeClr val="tx1"/>
                </a:solidFill>
              </a:rPr>
              <a:t>Rio de Janeiro: CPAD, 2007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smtClean="0">
                <a:solidFill>
                  <a:schemeClr val="tx1"/>
                </a:solidFill>
              </a:rPr>
              <a:t>TENNEY</a:t>
            </a:r>
            <a:r>
              <a:rPr lang="x-none" sz="2400">
                <a:solidFill>
                  <a:schemeClr val="tx1"/>
                </a:solidFill>
              </a:rPr>
              <a:t>, Merrill C. </a:t>
            </a:r>
            <a:r>
              <a:rPr lang="x-none" sz="2400" b="1">
                <a:solidFill>
                  <a:schemeClr val="tx1"/>
                </a:solidFill>
              </a:rPr>
              <a:t>Tempos do Novo Testamento</a:t>
            </a:r>
            <a:r>
              <a:rPr lang="x-none" sz="2400">
                <a:solidFill>
                  <a:schemeClr val="tx1"/>
                </a:solidFill>
              </a:rPr>
              <a:t>. </a:t>
            </a:r>
            <a:r>
              <a:rPr lang="x-none" sz="2400" smtClean="0">
                <a:solidFill>
                  <a:schemeClr val="tx1"/>
                </a:solidFill>
              </a:rPr>
              <a:t>R</a:t>
            </a:r>
            <a:r>
              <a:rPr lang="pt-BR" sz="2400" dirty="0" smtClean="0">
                <a:solidFill>
                  <a:schemeClr val="tx1"/>
                </a:solidFill>
              </a:rPr>
              <a:t>J</a:t>
            </a:r>
            <a:r>
              <a:rPr lang="x-none" sz="2400" smtClean="0">
                <a:solidFill>
                  <a:schemeClr val="tx1"/>
                </a:solidFill>
              </a:rPr>
              <a:t>: </a:t>
            </a:r>
            <a:r>
              <a:rPr lang="x-none" sz="2400">
                <a:solidFill>
                  <a:schemeClr val="tx1"/>
                </a:solidFill>
              </a:rPr>
              <a:t>CPAD, </a:t>
            </a:r>
            <a:r>
              <a:rPr lang="x-none" sz="2400" smtClean="0">
                <a:solidFill>
                  <a:schemeClr val="tx1"/>
                </a:solidFill>
              </a:rPr>
              <a:t>2010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76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atalino\Documents\_NATALINO\3_IGREJA\EBD\LIÇÕES\2016\4 TRIMESTRE\LBJ\Slides\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4"/>
            <a:ext cx="9183246" cy="68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5496" y="980728"/>
            <a:ext cx="7056784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Pr. Natalino das Neves</a:t>
            </a:r>
            <a:b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www.natalinodasneves.blogspot.com.br</a:t>
            </a:r>
          </a:p>
          <a:p>
            <a:pPr>
              <a:lnSpc>
                <a:spcPct val="150000"/>
              </a:lnSpc>
            </a:pPr>
            <a:r>
              <a:rPr lang="pt-BR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pt-B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www.facebook.com/natalino.neves</a:t>
            </a:r>
            <a: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Contatos:</a:t>
            </a:r>
            <a:b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natalino6612@gmail.com</a:t>
            </a:r>
            <a:b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(41) 8409 8094 (TIM)</a:t>
            </a:r>
          </a:p>
        </p:txBody>
      </p:sp>
    </p:spTree>
    <p:extLst>
      <p:ext uri="{BB962C8B-B14F-4D97-AF65-F5344CB8AC3E}">
        <p14:creationId xmlns:p14="http://schemas.microsoft.com/office/powerpoint/2010/main" val="38596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379685"/>
            <a:ext cx="555126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SÍNTESE</a:t>
            </a: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A </a:t>
            </a:r>
            <a:r>
              <a:rPr lang="x-none" sz="3200" b="1">
                <a:solidFill>
                  <a:schemeClr val="bg1"/>
                </a:solidFill>
              </a:rPr>
              <a:t>fé cristã tem por princípio o respeito às autoridades constituídas, mas entende que obedecer a Deus é muito mais importante.</a:t>
            </a:r>
            <a:endParaRPr lang="pt-BR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22960" y="2708920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TEXTO BÍBLICO</a:t>
            </a:r>
          </a:p>
          <a:p>
            <a:endParaRPr lang="pt-BR" sz="3200" dirty="0"/>
          </a:p>
          <a:p>
            <a:endParaRPr lang="pt-BR" sz="3200" b="1" dirty="0">
              <a:solidFill>
                <a:schemeClr val="bg1"/>
              </a:solidFill>
            </a:endParaRPr>
          </a:p>
          <a:p>
            <a:r>
              <a:rPr lang="x-none" sz="3200" b="1">
                <a:solidFill>
                  <a:schemeClr val="bg1"/>
                </a:solidFill>
              </a:rPr>
              <a:t>Romanos 13.1-7</a:t>
            </a:r>
            <a:endParaRPr lang="pt-BR" sz="3200" b="1" dirty="0">
              <a:solidFill>
                <a:schemeClr val="bg1"/>
              </a:solidFill>
            </a:endParaRPr>
          </a:p>
          <a:p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928992" cy="6696744"/>
          </a:xfrm>
        </p:spPr>
        <p:txBody>
          <a:bodyPr anchor="ctr"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smtClean="0">
                <a:solidFill>
                  <a:schemeClr val="tx1"/>
                </a:solidFill>
              </a:rPr>
              <a:t>1 </a:t>
            </a:r>
            <a:r>
              <a:rPr lang="x-none" sz="2400">
                <a:solidFill>
                  <a:schemeClr val="tx1"/>
                </a:solidFill>
              </a:rPr>
              <a:t>Toda alma esteja sujeita às autoridades superiores; porque não há autoridade que não venha de Deus; e as autoridades que há foram ordenadas por Deus. 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2 Por isso, quem resiste à autoridade resiste à ordenação de Deus; e os que resistem trarão sobre si mesmos a condenação. 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3 Porque os magistrados não são terror para as boas obras, mas para as más. Queres tu, pois, não temer a autoridade? Faze o bem e terás louvor dela. 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4 Porque ela é ministro de Deus para teu bem. Mas, se fizeres o mal, teme, pois não traz debalde a espada; porque é ministro de Deus e vingador para castigar o que faz o mal. 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5 Portanto, é necessário que lhe estejais sujeitos, não somente pelo castigo, mas também pela consciência. 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6 Por esta razão também pagais tributos, porque são ministros de Deus, atendendo sempre a isto mesmo.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7 Portanto, dai a cada um o que deveis: a quem tributo, tributo; a quem imposto, imposto; a quem temor, temor; a quem honra, honra</a:t>
            </a:r>
            <a:r>
              <a:rPr lang="x-none" sz="240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26463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781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781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781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781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781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781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781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781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781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r"/>
              </a:tabLst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2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no\Documents\_NATALINO\3_IGREJA\EBD\LIÇÕES\2016\4 TRIMESTRE\LBJ\Slides\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4"/>
            <a:ext cx="9183246" cy="68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8" y="3068960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INTRODUÇÃO</a:t>
            </a:r>
            <a:endParaRPr lang="pt-B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1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INTRODUÇÃO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928992" cy="612068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O </a:t>
            </a:r>
            <a:r>
              <a:rPr lang="x-none" sz="2800">
                <a:solidFill>
                  <a:schemeClr val="tx1"/>
                </a:solidFill>
              </a:rPr>
              <a:t>homem é um ser político, e, como tal, tem necessidade de se relacionar com outros de sua espécie.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Deus </a:t>
            </a:r>
            <a:r>
              <a:rPr lang="x-none" sz="2800">
                <a:solidFill>
                  <a:schemeClr val="tx1"/>
                </a:solidFill>
              </a:rPr>
              <a:t>estabelece autoridades para que governem e façam justiça no </a:t>
            </a:r>
            <a:r>
              <a:rPr lang="x-none" sz="2800" smtClean="0">
                <a:solidFill>
                  <a:schemeClr val="tx1"/>
                </a:solidFill>
              </a:rPr>
              <a:t>mundo</a:t>
            </a:r>
            <a:r>
              <a:rPr lang="pt-BR" sz="2800" dirty="0" smtClean="0">
                <a:solidFill>
                  <a:schemeClr val="tx1"/>
                </a:solidFill>
              </a:rPr>
              <a:t> para </a:t>
            </a:r>
            <a:r>
              <a:rPr lang="x-none" sz="2800" smtClean="0">
                <a:solidFill>
                  <a:schemeClr val="tx1"/>
                </a:solidFill>
              </a:rPr>
              <a:t>que </a:t>
            </a:r>
            <a:r>
              <a:rPr lang="x-none" sz="2800">
                <a:solidFill>
                  <a:schemeClr val="tx1"/>
                </a:solidFill>
              </a:rPr>
              <a:t>haja ordem e boa </a:t>
            </a:r>
            <a:r>
              <a:rPr lang="x-none" sz="2800" smtClean="0">
                <a:solidFill>
                  <a:schemeClr val="tx1"/>
                </a:solidFill>
              </a:rPr>
              <a:t>convivência.</a:t>
            </a:r>
            <a:r>
              <a:rPr lang="pt-BR" sz="2800" dirty="0" smtClean="0">
                <a:solidFill>
                  <a:schemeClr val="tx1"/>
                </a:solidFill>
              </a:rPr>
              <a:t> Mas surgem alguns questionamentos como: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400" smtClean="0">
                <a:solidFill>
                  <a:schemeClr val="tx1"/>
                </a:solidFill>
              </a:rPr>
              <a:t>Mas </a:t>
            </a:r>
            <a:r>
              <a:rPr lang="x-none" sz="2400">
                <a:solidFill>
                  <a:schemeClr val="tx1"/>
                </a:solidFill>
              </a:rPr>
              <a:t>até que ponto os cristãos devem se sujeitar às autoridades? 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400" smtClean="0">
                <a:solidFill>
                  <a:schemeClr val="tx1"/>
                </a:solidFill>
              </a:rPr>
              <a:t>Quais </a:t>
            </a:r>
            <a:r>
              <a:rPr lang="x-none" sz="2400">
                <a:solidFill>
                  <a:schemeClr val="tx1"/>
                </a:solidFill>
              </a:rPr>
              <a:t>são as obrigações delas diante de Deus? 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400" smtClean="0">
                <a:solidFill>
                  <a:schemeClr val="tx1"/>
                </a:solidFill>
              </a:rPr>
              <a:t>É </a:t>
            </a:r>
            <a:r>
              <a:rPr lang="x-none" sz="2400">
                <a:solidFill>
                  <a:schemeClr val="tx1"/>
                </a:solidFill>
              </a:rPr>
              <a:t>possível um cristão ser do meio governamental e manter sua integridade? </a:t>
            </a:r>
            <a:endParaRPr lang="pt-BR" sz="2400" dirty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400">
                <a:solidFill>
                  <a:schemeClr val="tx1"/>
                </a:solidFill>
              </a:rPr>
              <a:t>E os deveres dos cristãos para com os governos? 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4871" y="1844824"/>
            <a:ext cx="5335241" cy="303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400" b="1" smtClean="0">
                <a:solidFill>
                  <a:schemeClr val="bg1"/>
                </a:solidFill>
              </a:rPr>
              <a:t>I </a:t>
            </a:r>
            <a:r>
              <a:rPr lang="x-none" sz="4400" b="1">
                <a:solidFill>
                  <a:schemeClr val="bg1"/>
                </a:solidFill>
              </a:rPr>
              <a:t>- AS AUTORIDADES CONSTITUÍDAS E A SUBMISSÃO A ELAS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</TotalTime>
  <Words>1840</Words>
  <Application>Microsoft Office PowerPoint</Application>
  <PresentationFormat>Apresentação na tela (4:3)</PresentationFormat>
  <Paragraphs>132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INTRODUÇÃO</vt:lpstr>
      <vt:lpstr>Apresentação do PowerPoint</vt:lpstr>
      <vt:lpstr>1. Os deveres das autoridades</vt:lpstr>
      <vt:lpstr>2. Orando pelas autoridades</vt:lpstr>
      <vt:lpstr>3. A sujeição as autoridades</vt:lpstr>
      <vt:lpstr>Apresentação do PowerPoint</vt:lpstr>
      <vt:lpstr>Apresentação do PowerPoint</vt:lpstr>
      <vt:lpstr>Apresentação do PowerPoint</vt:lpstr>
      <vt:lpstr>1. Daniel</vt:lpstr>
      <vt:lpstr>2. Daniel, o profeta. </vt:lpstr>
      <vt:lpstr>3. Daniel, o homem público</vt:lpstr>
      <vt:lpstr>Apresentação do PowerPoint</vt:lpstr>
      <vt:lpstr>Apresentação do PowerPoint</vt:lpstr>
      <vt:lpstr>Apresentação do PowerPoint</vt:lpstr>
      <vt:lpstr>1. José</vt:lpstr>
      <vt:lpstr>2. José, líder no Egito</vt:lpstr>
      <vt:lpstr>3. José, o governador</vt:lpstr>
      <vt:lpstr>Apresentação do PowerPoint</vt:lpstr>
      <vt:lpstr>Apresentação do PowerPoint</vt:lpstr>
      <vt:lpstr>Apresentação do PowerPoint</vt:lpstr>
      <vt:lpstr>CONSIDERAÇÕES FINAIS</vt:lpstr>
      <vt:lpstr>REFERÊNCIAS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NATALINO DAS NEVES</dc:creator>
  <cp:lastModifiedBy>Natalino</cp:lastModifiedBy>
  <cp:revision>448</cp:revision>
  <dcterms:created xsi:type="dcterms:W3CDTF">2015-11-17T23:44:57Z</dcterms:created>
  <dcterms:modified xsi:type="dcterms:W3CDTF">2017-01-31T02:01:49Z</dcterms:modified>
</cp:coreProperties>
</file>