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76" r:id="rId2"/>
    <p:sldId id="1077" r:id="rId3"/>
    <p:sldId id="1078" r:id="rId4"/>
    <p:sldId id="1079" r:id="rId5"/>
    <p:sldId id="1080" r:id="rId6"/>
    <p:sldId id="1081" r:id="rId7"/>
    <p:sldId id="1082" r:id="rId8"/>
    <p:sldId id="1083" r:id="rId9"/>
    <p:sldId id="1084" r:id="rId10"/>
    <p:sldId id="1244" r:id="rId11"/>
    <p:sldId id="1245" r:id="rId12"/>
    <p:sldId id="1254" r:id="rId13"/>
    <p:sldId id="1088" r:id="rId14"/>
    <p:sldId id="1089" r:id="rId15"/>
    <p:sldId id="1090" r:id="rId16"/>
    <p:sldId id="1255" r:id="rId17"/>
    <p:sldId id="1256" r:id="rId18"/>
    <p:sldId id="1257" r:id="rId19"/>
    <p:sldId id="1258" r:id="rId20"/>
    <p:sldId id="1260" r:id="rId21"/>
    <p:sldId id="1261" r:id="rId22"/>
    <p:sldId id="1262" r:id="rId23"/>
    <p:sldId id="1263" r:id="rId24"/>
    <p:sldId id="1264" r:id="rId25"/>
    <p:sldId id="1265" r:id="rId26"/>
    <p:sldId id="1267" r:id="rId27"/>
    <p:sldId id="1268" r:id="rId28"/>
    <p:sldId id="1105" r:id="rId29"/>
    <p:sldId id="1106" r:id="rId30"/>
    <p:sldId id="1271" r:id="rId31"/>
    <p:sldId id="1272" r:id="rId32"/>
    <p:sldId id="1108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252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25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3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6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0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12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27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94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10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68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760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747F-891F-4276-BE82-EF5C0FED084F}" type="datetimeFigureOut">
              <a:rPr lang="pt-BR" smtClean="0"/>
              <a:t>30/01/2017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4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uprimento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1. Definindo o termo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Ensinar </a:t>
            </a:r>
            <a:r>
              <a:rPr lang="x-none" sz="2800">
                <a:solidFill>
                  <a:schemeClr val="tx1"/>
                </a:solidFill>
              </a:rPr>
              <a:t>é  o ato de doutrinar, transmitir conhecimento a outra pessoa, orientar, conduzir.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ensino cristão tem como objetivo a transformação espiritual e moral do ser humano, tornando-o uma pessoa melhor.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ensino dever ser participativo. O instrutor deve incentivar a participação e os ouvintes devem colocar suas posições e ideias</a:t>
            </a:r>
            <a:r>
              <a:rPr lang="x-none" sz="2800" smtClean="0">
                <a:solidFill>
                  <a:schemeClr val="tx1"/>
                </a:solidFill>
              </a:rPr>
              <a:t>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compartilhamento de ideias fortalece o aprendizado.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tem dado o devido valor ao ensino?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2. A Igreja ensinando a verdade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igreja cumpre um papel fundamental na expansão do Reino de Deus por meio do ensino.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</a:t>
            </a:r>
            <a:r>
              <a:rPr lang="x-none" sz="2800" smtClean="0">
                <a:solidFill>
                  <a:schemeClr val="tx1"/>
                </a:solidFill>
              </a:rPr>
              <a:t>ensino </a:t>
            </a:r>
            <a:r>
              <a:rPr lang="x-none" sz="2800">
                <a:solidFill>
                  <a:schemeClr val="tx1"/>
                </a:solidFill>
              </a:rPr>
              <a:t>sistemático </a:t>
            </a:r>
            <a:r>
              <a:rPr lang="x-none" sz="2800" smtClean="0">
                <a:solidFill>
                  <a:schemeClr val="tx1"/>
                </a:solidFill>
              </a:rPr>
              <a:t>da</a:t>
            </a:r>
            <a:r>
              <a:rPr lang="pt-BR" sz="2800" dirty="0" smtClean="0">
                <a:solidFill>
                  <a:schemeClr val="tx1"/>
                </a:solidFill>
              </a:rPr>
              <a:t> Bíblia fortalece e proporciona crescimento espiritual e fortalecimento da fé.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novo convertido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deve ser alimentado de forma constante, ou morrerá por inanição.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Para isso, deve ser priorizado o discipulado e a formação de líderes e instrutores.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2800" b="1" u="sng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O ensino sistemático da Bíblia tem tido prioridade em sua igreja?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3. A importância 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x-none" sz="3200" b="1" smtClean="0"/>
              <a:t>do </a:t>
            </a:r>
            <a:r>
              <a:rPr lang="x-none" sz="3200" b="1"/>
              <a:t>mestre na igreja </a:t>
            </a:r>
            <a:r>
              <a:rPr lang="x-none" sz="3200" b="1" smtClean="0"/>
              <a:t>local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professor é aquele que auxilia o pastor na área do ensino. </a:t>
            </a:r>
            <a:r>
              <a:rPr lang="pt-BR" sz="2800" dirty="0" smtClean="0">
                <a:solidFill>
                  <a:schemeClr val="tx1"/>
                </a:solidFill>
              </a:rPr>
              <a:t>E</a:t>
            </a:r>
            <a:r>
              <a:rPr lang="x-none" sz="2800" smtClean="0">
                <a:solidFill>
                  <a:schemeClr val="tx1"/>
                </a:solidFill>
              </a:rPr>
              <a:t>sse </a:t>
            </a:r>
            <a:r>
              <a:rPr lang="x-none" sz="2800">
                <a:solidFill>
                  <a:schemeClr val="tx1"/>
                </a:solidFill>
              </a:rPr>
              <a:t>trabalho deve ser feito com estudos constantes, pesquisa e domínio das técnicas de transmissão de conhecimento.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Em alguns lugares </a:t>
            </a:r>
            <a:r>
              <a:rPr lang="pt-BR" sz="2800" dirty="0" smtClean="0">
                <a:solidFill>
                  <a:schemeClr val="tx1"/>
                </a:solidFill>
              </a:rPr>
              <a:t>instrutores/educadores </a:t>
            </a:r>
            <a:r>
              <a:rPr lang="pt-BR" sz="2800" dirty="0">
                <a:solidFill>
                  <a:schemeClr val="tx1"/>
                </a:solidFill>
              </a:rPr>
              <a:t>ficam “contando historinhas” em vez de ensinar a Palavra sistematicamente, pois não tem formação adequada.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Paulo </a:t>
            </a:r>
            <a:r>
              <a:rPr lang="pt-BR" sz="2800" dirty="0" smtClean="0">
                <a:solidFill>
                  <a:schemeClr val="tx1"/>
                </a:solidFill>
              </a:rPr>
              <a:t>orientou </a:t>
            </a:r>
            <a:r>
              <a:rPr lang="x-none" sz="2800" smtClean="0">
                <a:solidFill>
                  <a:schemeClr val="tx1"/>
                </a:solidFill>
              </a:rPr>
              <a:t>Timóteo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x-none" sz="2800" smtClean="0">
                <a:solidFill>
                  <a:schemeClr val="tx1"/>
                </a:solidFill>
              </a:rPr>
              <a:t>repassar </a:t>
            </a:r>
            <a:r>
              <a:rPr lang="x-none" sz="2800">
                <a:solidFill>
                  <a:schemeClr val="tx1"/>
                </a:solidFill>
              </a:rPr>
              <a:t>o ensino </a:t>
            </a:r>
            <a:r>
              <a:rPr lang="pt-BR" sz="2800" dirty="0" smtClean="0">
                <a:solidFill>
                  <a:schemeClr val="tx1"/>
                </a:solidFill>
              </a:rPr>
              <a:t>recebido dele </a:t>
            </a: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homens fiéis, e esses, por sua vez, deveriam ensinar mais pessoas (2 Tm 2.2</a:t>
            </a:r>
            <a:r>
              <a:rPr lang="x-none" sz="2800" smtClean="0">
                <a:solidFill>
                  <a:schemeClr val="tx1"/>
                </a:solidFill>
              </a:rPr>
              <a:t>).</a:t>
            </a:r>
            <a:r>
              <a:rPr lang="pt-BR" sz="2800" dirty="0" smtClean="0">
                <a:solidFill>
                  <a:schemeClr val="tx1"/>
                </a:solidFill>
              </a:rPr>
              <a:t> Assim, o Evangelho chegou até nós.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que ensina tem se dedicado o suficiente?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6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APLICAÇAO PRÁTICA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</a:rPr>
              <a:t>Você, que é responsável pelo ensino na igreja: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800" b="1" dirty="0" smtClean="0">
                <a:solidFill>
                  <a:schemeClr val="tx1"/>
                </a:solidFill>
              </a:rPr>
              <a:t>Tem consciência da importância do ensino?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800" b="1" dirty="0" smtClean="0">
                <a:solidFill>
                  <a:schemeClr val="tx1"/>
                </a:solidFill>
              </a:rPr>
              <a:t>Tem se dedicado o suficiente?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800" b="1" dirty="0" smtClean="0">
                <a:solidFill>
                  <a:schemeClr val="tx1"/>
                </a:solidFill>
              </a:rPr>
              <a:t>Tem consciência que prestará conta do que está sob sua responsabilidade?</a:t>
            </a:r>
          </a:p>
        </p:txBody>
      </p:sp>
    </p:spTree>
    <p:extLst>
      <p:ext uri="{BB962C8B-B14F-4D97-AF65-F5344CB8AC3E}">
        <p14:creationId xmlns:p14="http://schemas.microsoft.com/office/powerpoint/2010/main" val="209719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Igreja de Cristo tem dado a devida importância ao ensino bíblico?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IMPORTANTE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>
                <a:solidFill>
                  <a:schemeClr val="bg1"/>
                </a:solidFill>
              </a:rPr>
              <a:t> 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Igreja de Cristo tem a importante função de transmitir as verdades sagradas por meio do ensino bíblico sistemático e constante.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5335241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II </a:t>
            </a:r>
            <a:r>
              <a:rPr lang="x-none" sz="4400" b="1">
                <a:solidFill>
                  <a:schemeClr val="bg1"/>
                </a:solidFill>
              </a:rPr>
              <a:t>- O ENSINO NA BÍBLIA</a:t>
            </a:r>
            <a:endParaRPr lang="pt-BR" sz="4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 smtClean="0"/>
              <a:t>1</a:t>
            </a:r>
            <a:r>
              <a:rPr lang="x-none" sz="3200" b="1"/>
              <a:t>. No Antigo Testamento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Os </a:t>
            </a:r>
            <a:r>
              <a:rPr lang="x-none" sz="2800">
                <a:solidFill>
                  <a:schemeClr val="tx1"/>
                </a:solidFill>
              </a:rPr>
              <a:t>hebreus não possuíam um sistema organizado de transmissão de ensino. </a:t>
            </a:r>
            <a:r>
              <a:rPr lang="pt-BR" sz="2800" dirty="0" smtClean="0">
                <a:solidFill>
                  <a:schemeClr val="tx1"/>
                </a:solidFill>
              </a:rPr>
              <a:t>O ensino do lar tinha um papel essencial para a formação pessoal, religiosa e profissional</a:t>
            </a:r>
            <a:r>
              <a:rPr lang="x-none" sz="2800" smtClean="0">
                <a:solidFill>
                  <a:schemeClr val="tx1"/>
                </a:solidFill>
              </a:rPr>
              <a:t>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próprio Jesus era carpinteiro (Mt 13.55), profissão que aprendeu com seu pai, José.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Moisés</a:t>
            </a:r>
            <a:r>
              <a:rPr lang="pt-BR" sz="2800" dirty="0" smtClean="0">
                <a:solidFill>
                  <a:schemeClr val="tx1"/>
                </a:solidFill>
              </a:rPr>
              <a:t> orientou o </a:t>
            </a:r>
            <a:r>
              <a:rPr lang="x-none" sz="2800" smtClean="0">
                <a:solidFill>
                  <a:schemeClr val="tx1"/>
                </a:solidFill>
              </a:rPr>
              <a:t>povo </a:t>
            </a:r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x-none" sz="2800" smtClean="0">
                <a:solidFill>
                  <a:schemeClr val="tx1"/>
                </a:solidFill>
              </a:rPr>
              <a:t>ensinar sobre </a:t>
            </a:r>
            <a:r>
              <a:rPr lang="x-none" sz="2800">
                <a:solidFill>
                  <a:schemeClr val="tx1"/>
                </a:solidFill>
              </a:rPr>
              <a:t>as tradições recebidas </a:t>
            </a:r>
            <a:r>
              <a:rPr lang="pt-BR" sz="2800" dirty="0" smtClean="0">
                <a:solidFill>
                  <a:schemeClr val="tx1"/>
                </a:solidFill>
              </a:rPr>
              <a:t>e sobre seu Deus para as gerações.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Quando foi negligenciado essa orientação o povo padeceu (</a:t>
            </a:r>
            <a:r>
              <a:rPr lang="pt-BR" sz="2800" dirty="0" err="1" smtClean="0">
                <a:solidFill>
                  <a:schemeClr val="tx1"/>
                </a:solidFill>
              </a:rPr>
              <a:t>Jz</a:t>
            </a:r>
            <a:r>
              <a:rPr lang="pt-BR" sz="2800" dirty="0" smtClean="0">
                <a:solidFill>
                  <a:schemeClr val="tx1"/>
                </a:solidFill>
              </a:rPr>
              <a:t> 2.10).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Você, líder do lar, tem assumido sua responsabilidade do ensino em sua casa?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1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</p:spPr>
        <p:txBody>
          <a:bodyPr>
            <a:noAutofit/>
          </a:bodyPr>
          <a:lstStyle/>
          <a:p>
            <a:r>
              <a:rPr lang="x-none" sz="3200" b="1"/>
              <a:t>2. No Novo Testamento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76664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Com a destruição do templo e o </a:t>
            </a:r>
            <a:r>
              <a:rPr lang="x-none" sz="2800" smtClean="0">
                <a:solidFill>
                  <a:schemeClr val="tx1"/>
                </a:solidFill>
              </a:rPr>
              <a:t>surgimento </a:t>
            </a:r>
            <a:r>
              <a:rPr lang="x-none" sz="2800">
                <a:solidFill>
                  <a:schemeClr val="tx1"/>
                </a:solidFill>
              </a:rPr>
              <a:t>das </a:t>
            </a:r>
            <a:r>
              <a:rPr lang="x-none" sz="2800" smtClean="0">
                <a:solidFill>
                  <a:schemeClr val="tx1"/>
                </a:solidFill>
              </a:rPr>
              <a:t>sinagogas</a:t>
            </a:r>
            <a:r>
              <a:rPr lang="pt-BR" sz="2800" dirty="0" smtClean="0">
                <a:solidFill>
                  <a:schemeClr val="tx1"/>
                </a:solidFill>
              </a:rPr>
              <a:t> o ensino </a:t>
            </a:r>
            <a:r>
              <a:rPr lang="x-none" sz="2800" smtClean="0">
                <a:solidFill>
                  <a:schemeClr val="tx1"/>
                </a:solidFill>
              </a:rPr>
              <a:t>foi </a:t>
            </a:r>
            <a:r>
              <a:rPr lang="pt-BR" sz="2800" dirty="0" smtClean="0">
                <a:solidFill>
                  <a:schemeClr val="tx1"/>
                </a:solidFill>
              </a:rPr>
              <a:t>se </a:t>
            </a:r>
            <a:r>
              <a:rPr lang="x-none" sz="2800" smtClean="0">
                <a:solidFill>
                  <a:schemeClr val="tx1"/>
                </a:solidFill>
              </a:rPr>
              <a:t>sistematiza</a:t>
            </a:r>
            <a:r>
              <a:rPr lang="pt-BR" sz="2800" dirty="0" err="1" smtClean="0">
                <a:solidFill>
                  <a:schemeClr val="tx1"/>
                </a:solidFill>
              </a:rPr>
              <a:t>ndo</a:t>
            </a:r>
            <a:r>
              <a:rPr lang="pt-BR" sz="2800" dirty="0" smtClean="0">
                <a:solidFill>
                  <a:schemeClr val="tx1"/>
                </a:solidFill>
              </a:rPr>
              <a:t> e</a:t>
            </a:r>
            <a:r>
              <a:rPr lang="x-none" sz="2800" smtClean="0">
                <a:solidFill>
                  <a:schemeClr val="tx1"/>
                </a:solidFill>
              </a:rPr>
              <a:t> solidifica</a:t>
            </a:r>
            <a:r>
              <a:rPr lang="pt-BR" sz="2800" dirty="0" smtClean="0">
                <a:solidFill>
                  <a:schemeClr val="tx1"/>
                </a:solidFill>
              </a:rPr>
              <a:t>n</a:t>
            </a:r>
            <a:r>
              <a:rPr lang="x-none" sz="2800" smtClean="0">
                <a:solidFill>
                  <a:schemeClr val="tx1"/>
                </a:solidFill>
              </a:rPr>
              <a:t>do.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Após o retorno dos </a:t>
            </a:r>
            <a:r>
              <a:rPr lang="pt-BR" sz="2800" dirty="0" err="1" smtClean="0">
                <a:solidFill>
                  <a:schemeClr val="tx1"/>
                </a:solidFill>
              </a:rPr>
              <a:t>judaitas</a:t>
            </a:r>
            <a:r>
              <a:rPr lang="pt-BR" sz="2800" dirty="0" smtClean="0">
                <a:solidFill>
                  <a:schemeClr val="tx1"/>
                </a:solidFill>
              </a:rPr>
              <a:t> do exílio, o ensino foi fundamental para implantação do judaísmo, sobrevivência da religião e do povo.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Jesus também recebeu ensinamento neste sistema de ensino israelita. Todavia, “revolucionou” o ensino com o método que utilizava.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que ensina tem sido um exemplo?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Você que é ensinado tem colocado em prática em sua vida?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3. Jesus como mestre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>
                <a:solidFill>
                  <a:schemeClr val="tx1"/>
                </a:solidFill>
              </a:rPr>
              <a:t>Jesus dedicou </a:t>
            </a:r>
            <a:r>
              <a:rPr lang="pt-BR" sz="2800" dirty="0" smtClean="0">
                <a:solidFill>
                  <a:schemeClr val="tx1"/>
                </a:solidFill>
              </a:rPr>
              <a:t>maior parte de seu ministério ao </a:t>
            </a:r>
            <a:r>
              <a:rPr lang="x-none" sz="2800" smtClean="0">
                <a:solidFill>
                  <a:schemeClr val="tx1"/>
                </a:solidFill>
              </a:rPr>
              <a:t>ensino</a:t>
            </a:r>
            <a:r>
              <a:rPr lang="pt-BR" sz="2800" dirty="0" smtClean="0">
                <a:solidFill>
                  <a:schemeClr val="tx1"/>
                </a:solidFill>
              </a:rPr>
              <a:t> e ensinava com a</a:t>
            </a:r>
            <a:r>
              <a:rPr lang="x-none" sz="2800" smtClean="0">
                <a:solidFill>
                  <a:schemeClr val="tx1"/>
                </a:solidFill>
              </a:rPr>
              <a:t>utoridade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  <a:r>
              <a:rPr lang="pt-BR" sz="2800" dirty="0">
                <a:solidFill>
                  <a:schemeClr val="tx1"/>
                </a:solidFill>
              </a:rPr>
              <a:t>A </a:t>
            </a:r>
            <a:r>
              <a:rPr lang="pt-BR" sz="2800" dirty="0" smtClean="0">
                <a:solidFill>
                  <a:schemeClr val="tx1"/>
                </a:solidFill>
              </a:rPr>
              <a:t>sua autoridade estava </a:t>
            </a:r>
            <a:r>
              <a:rPr lang="pt-BR" sz="2800" dirty="0">
                <a:solidFill>
                  <a:schemeClr val="tx1"/>
                </a:solidFill>
              </a:rPr>
              <a:t>no ensino por meio do </a:t>
            </a:r>
            <a:r>
              <a:rPr lang="pt-BR" sz="2800" dirty="0" smtClean="0">
                <a:solidFill>
                  <a:schemeClr val="tx1"/>
                </a:solidFill>
              </a:rPr>
              <a:t>exemplo </a:t>
            </a:r>
            <a:r>
              <a:rPr lang="x-none" sz="2800">
                <a:solidFill>
                  <a:schemeClr val="tx1"/>
                </a:solidFill>
              </a:rPr>
              <a:t>(Mt </a:t>
            </a:r>
            <a:r>
              <a:rPr lang="x-none" sz="2800" smtClean="0">
                <a:solidFill>
                  <a:schemeClr val="tx1"/>
                </a:solidFill>
              </a:rPr>
              <a:t>7.29</a:t>
            </a:r>
            <a:r>
              <a:rPr lang="pt-BR" sz="2800" dirty="0" smtClean="0">
                <a:solidFill>
                  <a:schemeClr val="tx1"/>
                </a:solidFill>
              </a:rPr>
              <a:t>).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Jesus não apenas ensinou, formou e </a:t>
            </a:r>
            <a:r>
              <a:rPr lang="x-none" sz="2800" smtClean="0">
                <a:solidFill>
                  <a:schemeClr val="tx1"/>
                </a:solidFill>
              </a:rPr>
              <a:t>ordenou </a:t>
            </a:r>
            <a:r>
              <a:rPr lang="x-none" sz="2800">
                <a:solidFill>
                  <a:schemeClr val="tx1"/>
                </a:solidFill>
              </a:rPr>
              <a:t>que seus discípulos fizessem o mesmo (Mt 28.19,20).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Ele </a:t>
            </a:r>
            <a:r>
              <a:rPr lang="x-none" sz="2800">
                <a:solidFill>
                  <a:schemeClr val="tx1"/>
                </a:solidFill>
              </a:rPr>
              <a:t>tinha interesse por seus </a:t>
            </a:r>
            <a:r>
              <a:rPr lang="x-none" sz="2800" smtClean="0">
                <a:solidFill>
                  <a:schemeClr val="tx1"/>
                </a:solidFill>
              </a:rPr>
              <a:t>alunos</a:t>
            </a: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x-none" sz="2800" smtClean="0">
                <a:solidFill>
                  <a:schemeClr val="tx1"/>
                </a:solidFill>
              </a:rPr>
              <a:t>e </a:t>
            </a:r>
            <a:r>
              <a:rPr lang="x-none" sz="2800">
                <a:solidFill>
                  <a:schemeClr val="tx1"/>
                </a:solidFill>
              </a:rPr>
              <a:t>era </a:t>
            </a:r>
            <a:r>
              <a:rPr lang="x-none" sz="2800" smtClean="0">
                <a:solidFill>
                  <a:schemeClr val="tx1"/>
                </a:solidFill>
              </a:rPr>
              <a:t>criativo</a:t>
            </a:r>
            <a:r>
              <a:rPr lang="pt-BR" sz="2800" dirty="0" smtClean="0">
                <a:solidFill>
                  <a:schemeClr val="tx1"/>
                </a:solidFill>
              </a:rPr>
              <a:t>:</a:t>
            </a: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x-none" sz="2400" smtClean="0">
                <a:solidFill>
                  <a:schemeClr val="tx1"/>
                </a:solidFill>
              </a:rPr>
              <a:t>utilizou </a:t>
            </a:r>
            <a:r>
              <a:rPr lang="x-none" sz="2400">
                <a:solidFill>
                  <a:schemeClr val="tx1"/>
                </a:solidFill>
              </a:rPr>
              <a:t>um barco como plataforma para ensinar, Lc </a:t>
            </a:r>
            <a:r>
              <a:rPr lang="x-none" sz="2400" smtClean="0">
                <a:solidFill>
                  <a:schemeClr val="tx1"/>
                </a:solidFill>
              </a:rPr>
              <a:t>5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orava constantemente pelos seus discípulos;</a:t>
            </a: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Usava as coisas simples do dia a dia como ilustração para ensinar aos ouvintes;</a:t>
            </a:r>
          </a:p>
          <a:p>
            <a:pPr marL="914400" lvl="1" indent="-45720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Explicava com calma quando a mensagem não era entendida </a:t>
            </a:r>
            <a:r>
              <a:rPr lang="x-none" sz="2400" smtClean="0">
                <a:solidFill>
                  <a:schemeClr val="tx1"/>
                </a:solidFill>
              </a:rPr>
              <a:t>(</a:t>
            </a:r>
            <a:r>
              <a:rPr lang="x-none" sz="2400">
                <a:solidFill>
                  <a:schemeClr val="tx1"/>
                </a:solidFill>
              </a:rPr>
              <a:t>Mt 15.16).</a:t>
            </a:r>
            <a:endParaRPr lang="pt-BR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O que podemos aprender com o exemplo de Jesus?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4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Jesus </a:t>
            </a:r>
            <a:r>
              <a:rPr lang="x-none" sz="3200" b="1">
                <a:solidFill>
                  <a:schemeClr val="bg1"/>
                </a:solidFill>
              </a:rPr>
              <a:t>viveu o que ensinava. Você vive o que prega e ensina? 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IMPORTANTE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Jesus </a:t>
            </a:r>
            <a:r>
              <a:rPr lang="x-none" sz="3200" b="1">
                <a:solidFill>
                  <a:schemeClr val="bg1"/>
                </a:solidFill>
              </a:rPr>
              <a:t>dedicou muito do seu ministério a ensinar seus discípulos, para que eles pudessem dar prosseguimento ao ministério do ensino da Palavra junto à Igreja Primitiva.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5335241" cy="405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III </a:t>
            </a:r>
            <a:r>
              <a:rPr lang="x-none" sz="4400" b="1">
                <a:solidFill>
                  <a:schemeClr val="bg1"/>
                </a:solidFill>
              </a:rPr>
              <a:t>- ENSINO E TRANSFORMAÇÃO NA IGREJA</a:t>
            </a:r>
            <a:endParaRPr lang="pt-BR" sz="4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1. Crianças.</a:t>
            </a:r>
            <a:r>
              <a:rPr lang="x-none" sz="3200"/>
              <a:t> 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As </a:t>
            </a:r>
            <a:r>
              <a:rPr lang="x-none" sz="2800" smtClean="0">
                <a:solidFill>
                  <a:schemeClr val="tx1"/>
                </a:solidFill>
              </a:rPr>
              <a:t>Escolas </a:t>
            </a:r>
            <a:r>
              <a:rPr lang="x-none" sz="2800">
                <a:solidFill>
                  <a:schemeClr val="tx1"/>
                </a:solidFill>
              </a:rPr>
              <a:t>Dominicais estruturadas </a:t>
            </a:r>
            <a:r>
              <a:rPr lang="pt-BR" sz="2800" dirty="0" smtClean="0">
                <a:solidFill>
                  <a:schemeClr val="tx1"/>
                </a:solidFill>
              </a:rPr>
              <a:t>de hoje se deve a</a:t>
            </a: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trabalho </a:t>
            </a:r>
            <a:r>
              <a:rPr lang="x-none" sz="2800" smtClean="0">
                <a:solidFill>
                  <a:schemeClr val="tx1"/>
                </a:solidFill>
              </a:rPr>
              <a:t>pioneiro</a:t>
            </a:r>
            <a:r>
              <a:rPr lang="pt-BR" sz="2800" dirty="0" smtClean="0">
                <a:solidFill>
                  <a:schemeClr val="tx1"/>
                </a:solidFill>
              </a:rPr>
              <a:t> e dedicado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de Robert </a:t>
            </a:r>
            <a:r>
              <a:rPr lang="x-none" sz="2800" smtClean="0">
                <a:solidFill>
                  <a:schemeClr val="tx1"/>
                </a:solidFill>
              </a:rPr>
              <a:t>Raikes</a:t>
            </a:r>
            <a:r>
              <a:rPr lang="pt-BR" sz="2800" dirty="0" smtClean="0">
                <a:solidFill>
                  <a:schemeClr val="tx1"/>
                </a:solidFill>
              </a:rPr>
              <a:t> na Inglaterra.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Devemos </a:t>
            </a:r>
            <a:r>
              <a:rPr lang="x-none" sz="2800">
                <a:solidFill>
                  <a:schemeClr val="tx1"/>
                </a:solidFill>
              </a:rPr>
              <a:t>priorizar o ensino cristão para as crianças, tendo em vista que Jesus deixou claro: "Não as impeçais de vir a mim" (Mt 19.14</a:t>
            </a:r>
            <a:r>
              <a:rPr lang="x-none" sz="2800" smtClean="0">
                <a:solidFill>
                  <a:schemeClr val="tx1"/>
                </a:solidFill>
              </a:rPr>
              <a:t>).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As crianças são como “esponjas”, que absorvem facilmente o que é ensinado.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qualidade de espiritualidade na igreja de amanhã depende do quanto investimos nas crianças hoje.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Pais, vocês tem investido no ensino de seus filhos? Pastores, vocês têm investido o suficiente no ensino infantil?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13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2. Jovens e adultos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Os </a:t>
            </a:r>
            <a:r>
              <a:rPr lang="x-none" sz="2800">
                <a:solidFill>
                  <a:schemeClr val="tx1"/>
                </a:solidFill>
              </a:rPr>
              <a:t>jovens e adultos, que em regra são a maior parte da igreja em nossos dias, devem ser igualmente ensinados.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As escolas dominicais e cultos de ensino devem ser atrativos para a participação dos jovens. 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As facilidades de acesso a informação e formação dos dias atuais os tornam mais críticos e o ensino deve ser relevante</a:t>
            </a:r>
            <a:r>
              <a:rPr lang="x-none" sz="2800" smtClean="0">
                <a:solidFill>
                  <a:schemeClr val="tx1"/>
                </a:solidFill>
              </a:rPr>
              <a:t>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Os métodos de ensino e abordagens deve considerar o público para uma melhor eficácia do ensino.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Qual a qualidade de ensino para jovens e adultos em sua igreja?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Professor(a), o que você pode contribuir para melhorar?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3. Portadores de necessidades especiais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Em </a:t>
            </a:r>
            <a:r>
              <a:rPr lang="x-none" sz="2800">
                <a:solidFill>
                  <a:schemeClr val="tx1"/>
                </a:solidFill>
              </a:rPr>
              <a:t>nossos dias, há uma maior conscientização por parte da sociedade para a  inclusão de pessoas com deficiência.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igreja não pode ficar à margem dessa importante evolução.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Muitos líderes, às vezes, devido à sua formação não estão abertos a essa “inovação” e dificultam a atuação de membros mais interessados e informados. 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Todavia, não é motivo para desanimar. Você que tem essa vocação, se dedique e não desista por amor aos excluídos de nossa igreja.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Pastor e líder, você tem investido na inclusão?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42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Em </a:t>
            </a:r>
            <a:r>
              <a:rPr lang="x-none" sz="3200" b="1">
                <a:solidFill>
                  <a:schemeClr val="bg1"/>
                </a:solidFill>
              </a:rPr>
              <a:t>nossas igrejas temos um ensino inclusivo? 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522540"/>
            <a:ext cx="562327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IMPORTANTE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/>
            <a:r>
              <a:rPr lang="x-none" sz="3200" b="1" smtClean="0">
                <a:solidFill>
                  <a:schemeClr val="bg1"/>
                </a:solidFill>
              </a:rPr>
              <a:t>Jesus </a:t>
            </a:r>
            <a:r>
              <a:rPr lang="x-none" sz="3200" b="1">
                <a:solidFill>
                  <a:schemeClr val="bg1"/>
                </a:solidFill>
              </a:rPr>
              <a:t>amou e ensinou a todos que desejavam ouvi-lo e estar com Ele. </a:t>
            </a:r>
            <a:endParaRPr lang="pt-BR" sz="3200" b="1" dirty="0" smtClean="0">
              <a:solidFill>
                <a:schemeClr val="bg1"/>
              </a:solidFill>
            </a:endParaRPr>
          </a:p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/>
            <a:r>
              <a:rPr lang="x-none" sz="3200" b="1" smtClean="0">
                <a:solidFill>
                  <a:schemeClr val="bg1"/>
                </a:solidFill>
              </a:rPr>
              <a:t>O </a:t>
            </a:r>
            <a:r>
              <a:rPr lang="x-none" sz="3200" b="1">
                <a:solidFill>
                  <a:schemeClr val="bg1"/>
                </a:solidFill>
              </a:rPr>
              <a:t>trabalho pioneiro de Robert Raikes junto às crianças abriu o caminho para a Escola Dominical como a conhecemos hoje</a:t>
            </a:r>
            <a:r>
              <a:rPr lang="x-none" sz="3200" b="1" smtClean="0">
                <a:solidFill>
                  <a:schemeClr val="bg1"/>
                </a:solidFill>
              </a:rPr>
              <a:t>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306896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CONSIDERAÇÕES</a:t>
            </a:r>
          </a:p>
          <a:p>
            <a:r>
              <a:rPr lang="pt-BR" sz="5400" b="1" dirty="0" smtClean="0">
                <a:solidFill>
                  <a:schemeClr val="bg1"/>
                </a:solidFill>
              </a:rPr>
              <a:t>FINAIS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CONSIDERAÇÕES FINAIS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 anchor="ctr">
            <a:norm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pt-BR" b="1" dirty="0" smtClean="0">
                <a:solidFill>
                  <a:schemeClr val="tx1"/>
                </a:solidFill>
              </a:rPr>
              <a:t>Nesta lição nos aprendemos que: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O ensino bíblico é fundamental para todos os departamentos da igreja, desde a fundação até o desenvolvimento do campo, e precisa ser priorizado.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Tanto no AT como no NT fica claro a importância do ensino sistemático da Bíblia. Jesus foi o maior exemplo da importância do ensino e da autoridade de quem vive o que ensina.</a:t>
            </a:r>
          </a:p>
          <a:p>
            <a:pPr marL="514350" indent="-514350" algn="just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O ensino deve considerar o público de ouvintes, inclusive incluindo as pessoas com necessidades especiais.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0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0855" y="116632"/>
            <a:ext cx="64153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 DO DIA</a:t>
            </a:r>
          </a:p>
          <a:p>
            <a:pPr algn="ctr">
              <a:lnSpc>
                <a:spcPct val="150000"/>
              </a:lnSpc>
            </a:pPr>
            <a:endParaRPr lang="pt-BR" sz="32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"</a:t>
            </a:r>
            <a:r>
              <a:rPr lang="x-none" sz="3200" b="1">
                <a:solidFill>
                  <a:schemeClr val="bg1"/>
                </a:solidFill>
              </a:rPr>
              <a:t>E o que de mim, entre muitas testemunhas, ouviste, confia-o a homens fiéis, que sejam idôneos para também ensinarem os 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>
                <a:solidFill>
                  <a:schemeClr val="bg1"/>
                </a:solidFill>
              </a:rPr>
              <a:t>outros." </a:t>
            </a:r>
            <a:br>
              <a:rPr lang="x-none" sz="3200" b="1">
                <a:solidFill>
                  <a:schemeClr val="bg1"/>
                </a:solidFill>
              </a:rPr>
            </a:br>
            <a:r>
              <a:rPr lang="x-none" sz="3200" b="1">
                <a:solidFill>
                  <a:schemeClr val="bg1"/>
                </a:solidFill>
              </a:rPr>
              <a:t>(2 Tm 2.2) 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Autofit/>
          </a:bodyPr>
          <a:lstStyle/>
          <a:p>
            <a:r>
              <a:rPr lang="pt-BR" sz="3600" dirty="0" smtClean="0"/>
              <a:t>REFERÊNCIAS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65304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BERGSTÉN, Eurico. </a:t>
            </a:r>
            <a:r>
              <a:rPr lang="x-none" sz="2400" b="1">
                <a:solidFill>
                  <a:schemeClr val="tx1"/>
                </a:solidFill>
              </a:rPr>
              <a:t>Teologia Sistemática</a:t>
            </a:r>
            <a:r>
              <a:rPr lang="x-none" sz="2400">
                <a:solidFill>
                  <a:schemeClr val="tx1"/>
                </a:solidFill>
              </a:rPr>
              <a:t>. Rio de Janeiro: CPAD, 1999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BUENO, Telma. </a:t>
            </a:r>
            <a:r>
              <a:rPr lang="x-none" sz="2400" b="1">
                <a:solidFill>
                  <a:schemeClr val="tx1"/>
                </a:solidFill>
              </a:rPr>
              <a:t>Educação Cristã:</a:t>
            </a:r>
            <a:r>
              <a:rPr lang="x-none" sz="2400">
                <a:solidFill>
                  <a:schemeClr val="tx1"/>
                </a:solidFill>
              </a:rPr>
              <a:t> Reflexões e Práticas. 1.ed. Rio de Janeiro: CPAD, </a:t>
            </a:r>
            <a:r>
              <a:rPr lang="x-none" sz="2400" smtClean="0">
                <a:solidFill>
                  <a:schemeClr val="tx1"/>
                </a:solidFill>
              </a:rPr>
              <a:t>2012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CARVALHO, César Moisés. </a:t>
            </a:r>
            <a:r>
              <a:rPr lang="x-none" sz="2400" b="1">
                <a:solidFill>
                  <a:schemeClr val="tx1"/>
                </a:solidFill>
              </a:rPr>
              <a:t>Uma Pedagogia para a Educação Cristã</a:t>
            </a:r>
            <a:r>
              <a:rPr lang="x-none" sz="2400">
                <a:solidFill>
                  <a:schemeClr val="tx1"/>
                </a:solidFill>
              </a:rPr>
              <a:t>: Noções básicas da ciência da educação a pessoas não especializadas. </a:t>
            </a:r>
            <a:r>
              <a:rPr lang="x-none" sz="2400" smtClean="0">
                <a:solidFill>
                  <a:schemeClr val="tx1"/>
                </a:solidFill>
              </a:rPr>
              <a:t>Rio </a:t>
            </a:r>
            <a:r>
              <a:rPr lang="x-none" sz="2400">
                <a:solidFill>
                  <a:schemeClr val="tx1"/>
                </a:solidFill>
              </a:rPr>
              <a:t>de Janeiro: CPAD, </a:t>
            </a:r>
            <a:r>
              <a:rPr lang="x-none" sz="2400" smtClean="0">
                <a:solidFill>
                  <a:schemeClr val="tx1"/>
                </a:solidFill>
              </a:rPr>
              <a:t>2015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COELHO, Alexandre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b="1" dirty="0">
                <a:solidFill>
                  <a:schemeClr val="tx1"/>
                </a:solidFill>
              </a:rPr>
              <a:t>A igreja de Jesus </a:t>
            </a:r>
            <a:r>
              <a:rPr lang="pt-BR" sz="2400" b="1" dirty="0" smtClean="0">
                <a:solidFill>
                  <a:schemeClr val="tx1"/>
                </a:solidFill>
              </a:rPr>
              <a:t>Cristo</a:t>
            </a:r>
            <a:r>
              <a:rPr lang="pt-BR" sz="2400" dirty="0" smtClean="0">
                <a:solidFill>
                  <a:schemeClr val="tx1"/>
                </a:solidFill>
              </a:rPr>
              <a:t>. Rio de Janeiro: CPAD, 2016.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COLSON</a:t>
            </a:r>
            <a:r>
              <a:rPr lang="pt-BR" sz="2400" dirty="0">
                <a:solidFill>
                  <a:schemeClr val="tx1"/>
                </a:solidFill>
              </a:rPr>
              <a:t>, Charles &amp; PEARCEY, Nancy. </a:t>
            </a:r>
            <a:r>
              <a:rPr lang="pt-BR" sz="2400" b="1" dirty="0">
                <a:solidFill>
                  <a:schemeClr val="tx1"/>
                </a:solidFill>
              </a:rPr>
              <a:t>E Agora Como Viveremos? </a:t>
            </a:r>
            <a:r>
              <a:rPr lang="pt-BR" sz="2400" dirty="0" smtClean="0">
                <a:solidFill>
                  <a:schemeClr val="tx1"/>
                </a:solidFill>
              </a:rPr>
              <a:t>Rio </a:t>
            </a:r>
            <a:r>
              <a:rPr lang="pt-BR" sz="2400" dirty="0">
                <a:solidFill>
                  <a:schemeClr val="tx1"/>
                </a:solidFill>
              </a:rPr>
              <a:t>de Janeiro: CPAD, </a:t>
            </a:r>
            <a:r>
              <a:rPr lang="pt-BR" sz="2400" dirty="0" smtClean="0">
                <a:solidFill>
                  <a:schemeClr val="tx1"/>
                </a:solidFill>
              </a:rPr>
              <a:t>2000.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DEVER, M. </a:t>
            </a:r>
            <a:r>
              <a:rPr lang="pt-BR" sz="2400" b="1" dirty="0">
                <a:solidFill>
                  <a:schemeClr val="tx1"/>
                </a:solidFill>
              </a:rPr>
              <a:t>A Mensagem do Antigo Testamento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Rio </a:t>
            </a:r>
            <a:r>
              <a:rPr lang="pt-BR" sz="2400" dirty="0">
                <a:solidFill>
                  <a:schemeClr val="tx1"/>
                </a:solidFill>
              </a:rPr>
              <a:t>de Janeiro: CPAD, 2008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BÍBLICO WYCLIFFE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Rio de Janeiro: CPAD, </a:t>
            </a:r>
            <a:r>
              <a:rPr lang="x-none" sz="2400" smtClean="0">
                <a:solidFill>
                  <a:schemeClr val="tx1"/>
                </a:solidFill>
              </a:rPr>
              <a:t>2006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VINE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1.ed. Rio de Janeiro: CPAD, </a:t>
            </a:r>
            <a:r>
              <a:rPr lang="x-none" sz="2400" smtClean="0">
                <a:solidFill>
                  <a:schemeClr val="tx1"/>
                </a:solidFill>
              </a:rPr>
              <a:t>2002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66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Autofit/>
          </a:bodyPr>
          <a:lstStyle/>
          <a:p>
            <a:r>
              <a:rPr lang="pt-BR" sz="3600" dirty="0" smtClean="0"/>
              <a:t>REFERÊNCIAS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65304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GARLOW, James L. </a:t>
            </a:r>
            <a:r>
              <a:rPr lang="x-none" sz="2400" b="1">
                <a:solidFill>
                  <a:schemeClr val="tx1"/>
                </a:solidFill>
              </a:rPr>
              <a:t>Deus e o seu Povo</a:t>
            </a:r>
            <a:r>
              <a:rPr lang="x-none" sz="2400">
                <a:solidFill>
                  <a:schemeClr val="tx1"/>
                </a:solidFill>
              </a:rPr>
              <a:t>: A História da Igreja como Reino de Deus.Rio de Janeiro: CPAD, 2007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LIÇÕES BÍBLICAS JOVENS</a:t>
            </a:r>
            <a:r>
              <a:rPr lang="pt-BR" sz="2400" dirty="0" smtClean="0">
                <a:solidFill>
                  <a:schemeClr val="tx1"/>
                </a:solidFill>
              </a:rPr>
              <a:t>. A igreja de Jesus Cristo: sua origem, destino, ordenança e destino eterno.  1º </a:t>
            </a:r>
            <a:r>
              <a:rPr lang="pt-BR" sz="2400" dirty="0" err="1" smtClean="0">
                <a:solidFill>
                  <a:schemeClr val="tx1"/>
                </a:solidFill>
              </a:rPr>
              <a:t>Trim</a:t>
            </a:r>
            <a:r>
              <a:rPr lang="pt-BR" sz="2400" dirty="0" smtClean="0">
                <a:solidFill>
                  <a:schemeClr val="tx1"/>
                </a:solidFill>
              </a:rPr>
              <a:t>, Edição Professor, Rio de Janeiro, 2017.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NEVES, Natalino das. </a:t>
            </a:r>
            <a:r>
              <a:rPr lang="pt-BR" sz="2400" b="1" dirty="0" smtClean="0">
                <a:solidFill>
                  <a:schemeClr val="tx1"/>
                </a:solidFill>
              </a:rPr>
              <a:t>Justiça e Graça</a:t>
            </a:r>
            <a:r>
              <a:rPr lang="pt-BR" sz="2400" dirty="0" smtClean="0">
                <a:solidFill>
                  <a:schemeClr val="tx1"/>
                </a:solidFill>
              </a:rPr>
              <a:t>: um estudo da doutrina da salvação na Epístola aos Romanos. Rio de Janeiro: CPAD, 2015.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PALMER, Michael D. (Ed.). </a:t>
            </a:r>
            <a:r>
              <a:rPr lang="pt-BR" sz="2400" b="1" dirty="0">
                <a:solidFill>
                  <a:schemeClr val="tx1"/>
                </a:solidFill>
              </a:rPr>
              <a:t>Panorama do Pensamento Cristão</a:t>
            </a:r>
            <a:r>
              <a:rPr lang="pt-BR" sz="2400" dirty="0">
                <a:solidFill>
                  <a:schemeClr val="tx1"/>
                </a:solidFill>
              </a:rPr>
              <a:t>. Rio de Janeiro: CPAD, 2001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RICHARDS, Lawrence. </a:t>
            </a:r>
            <a:r>
              <a:rPr lang="x-none" sz="2400" b="1">
                <a:solidFill>
                  <a:schemeClr val="tx1"/>
                </a:solidFill>
              </a:rPr>
              <a:t>Comentário Histórico-Cultural do Novo </a:t>
            </a:r>
            <a:r>
              <a:rPr lang="x-none" sz="2400" b="1" smtClean="0">
                <a:solidFill>
                  <a:schemeClr val="tx1"/>
                </a:solidFill>
              </a:rPr>
              <a:t>Testamento</a:t>
            </a:r>
            <a:r>
              <a:rPr lang="x-none" sz="2400" smtClean="0">
                <a:solidFill>
                  <a:schemeClr val="tx1"/>
                </a:solidFill>
              </a:rPr>
              <a:t>.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x-none" sz="2400" smtClean="0">
                <a:solidFill>
                  <a:schemeClr val="tx1"/>
                </a:solidFill>
              </a:rPr>
              <a:t>Rio </a:t>
            </a:r>
            <a:r>
              <a:rPr lang="x-none" sz="2400">
                <a:solidFill>
                  <a:schemeClr val="tx1"/>
                </a:solidFill>
              </a:rPr>
              <a:t>de Janeiro: CPAD, </a:t>
            </a:r>
            <a:r>
              <a:rPr lang="x-none" sz="2400" smtClean="0">
                <a:solidFill>
                  <a:schemeClr val="tx1"/>
                </a:solidFill>
              </a:rPr>
              <a:t>2007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TENNEY, Merrill C. Tempos do Novo Testamento. R</a:t>
            </a:r>
            <a:r>
              <a:rPr lang="pt-BR" sz="2400" dirty="0">
                <a:solidFill>
                  <a:schemeClr val="tx1"/>
                </a:solidFill>
              </a:rPr>
              <a:t>J</a:t>
            </a:r>
            <a:r>
              <a:rPr lang="x-none" sz="2400">
                <a:solidFill>
                  <a:schemeClr val="tx1"/>
                </a:solidFill>
              </a:rPr>
              <a:t>: CPAD, 2010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276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talino\Documents\_NATALINO\3_IGREJA\EBD\LIÇÕES\2016\4 TRIMESTRE\LBJ\Slides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183246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496" y="980728"/>
            <a:ext cx="7056784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Pr. Natalino das Neves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www.natalinodasneves.blogspot.com.br</a:t>
            </a:r>
          </a:p>
          <a:p>
            <a:pPr>
              <a:lnSpc>
                <a:spcPct val="150000"/>
              </a:lnSpc>
            </a:pPr>
            <a:r>
              <a:rPr lang="pt-B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pt-B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www.facebook.com/natalino.neves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Contatos: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natalino6612@gmail.com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(41) 8409 8094 (TIM)</a:t>
            </a:r>
          </a:p>
        </p:txBody>
      </p:sp>
    </p:spTree>
    <p:extLst>
      <p:ext uri="{BB962C8B-B14F-4D97-AF65-F5344CB8AC3E}">
        <p14:creationId xmlns:p14="http://schemas.microsoft.com/office/powerpoint/2010/main" val="38596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379685"/>
            <a:ext cx="55512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SÍNTESE</a:t>
            </a: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>
                <a:solidFill>
                  <a:schemeClr val="bg1"/>
                </a:solidFill>
              </a:rPr>
              <a:t>O ensino da Palavra faz com que a Igreja cresça, se fortaleça e possa resistir aos ataques do mundo e de Satanás.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2960" y="2708920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 BÍBLICO</a:t>
            </a:r>
          </a:p>
          <a:p>
            <a:endParaRPr lang="pt-BR" sz="3200" dirty="0"/>
          </a:p>
          <a:p>
            <a:endParaRPr lang="pt-BR" sz="3200" b="1" dirty="0">
              <a:solidFill>
                <a:schemeClr val="bg1"/>
              </a:solidFill>
            </a:endParaRPr>
          </a:p>
          <a:p>
            <a:r>
              <a:rPr lang="x-none" sz="3200" b="1" smtClean="0">
                <a:solidFill>
                  <a:schemeClr val="bg1"/>
                </a:solidFill>
              </a:rPr>
              <a:t>Marcos  </a:t>
            </a:r>
            <a:r>
              <a:rPr lang="x-none" sz="3200" b="1">
                <a:solidFill>
                  <a:schemeClr val="bg1"/>
                </a:solidFill>
              </a:rPr>
              <a:t>16.15-20</a:t>
            </a:r>
            <a:endParaRPr lang="pt-BR" sz="3200" b="1" dirty="0">
              <a:solidFill>
                <a:schemeClr val="bg1"/>
              </a:solidFill>
            </a:endParaRP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696744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15 E disse-lhes: Ide por todo o mundo, pregai o evangelho a toda criatura.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16 </a:t>
            </a:r>
            <a:r>
              <a:rPr lang="x-none" sz="2400">
                <a:solidFill>
                  <a:schemeClr val="tx1"/>
                </a:solidFill>
              </a:rPr>
              <a:t>Quem crer e for batizado será salvo; mas quem não crer será condenado. 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17 E estes sinais seguirão aos que crerem: em meu nome, expulsarão demônios; falarão novas línguas;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18 pegarão nas serpentes; e, se beberem alguma coisa mortífera, não lhes fará dano algum; e imporão as mãos sobre os enfermos e os curarão.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19 Ora, o Senhor, depois de lhes ter falado, foi recebido no céu e assentou-se à direita de Deus.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20 E eles, tendo partido, pregaram por todas as partes, cooperando com eles o Senhor e confirmando a palavra com os sinais que se seguiram. Amém!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2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no\Documents\_NATALINO\3_IGREJA\EBD\LIÇÕES\2016\4 TRIMESTRE\LBJ\Slides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183246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306896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INTRODUÇÃO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INTRODUÇÃO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2068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 </a:t>
            </a:r>
            <a:r>
              <a:rPr lang="x-none" sz="2800">
                <a:solidFill>
                  <a:schemeClr val="tx1"/>
                </a:solidFill>
              </a:rPr>
              <a:t>ensino é um mandamento bíblico.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Jesus dedicou maior parte de seu ministério ensinando e </a:t>
            </a:r>
            <a:r>
              <a:rPr lang="x-none" sz="2800" smtClean="0">
                <a:solidFill>
                  <a:schemeClr val="tx1"/>
                </a:solidFill>
              </a:rPr>
              <a:t>orient</a:t>
            </a:r>
            <a:r>
              <a:rPr lang="pt-BR" sz="2800" dirty="0" smtClean="0">
                <a:solidFill>
                  <a:schemeClr val="tx1"/>
                </a:solidFill>
              </a:rPr>
              <a:t>ou seus discípulos dar continuidade </a:t>
            </a:r>
            <a:r>
              <a:rPr lang="x-none" sz="2800" smtClean="0">
                <a:solidFill>
                  <a:schemeClr val="tx1"/>
                </a:solidFill>
              </a:rPr>
              <a:t>(Mt </a:t>
            </a:r>
            <a:r>
              <a:rPr lang="x-none" sz="2800">
                <a:solidFill>
                  <a:schemeClr val="tx1"/>
                </a:solidFill>
              </a:rPr>
              <a:t>28.19,20).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ensino bíblico é fundamental para a plantação de igrejas, manutenção da doutrina e bons costumes, fortalecimento da fé, formação de líderes, dentre outros benefícios essenciais para a igreja.</a:t>
            </a:r>
          </a:p>
        </p:txBody>
      </p:sp>
    </p:spTree>
    <p:extLst>
      <p:ext uri="{BB962C8B-B14F-4D97-AF65-F5344CB8AC3E}">
        <p14:creationId xmlns:p14="http://schemas.microsoft.com/office/powerpoint/2010/main" val="34224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5335241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 </a:t>
            </a:r>
            <a:r>
              <a:rPr lang="x-none" sz="4400" b="1">
                <a:solidFill>
                  <a:schemeClr val="bg1"/>
                </a:solidFill>
              </a:rPr>
              <a:t>- O QUE </a:t>
            </a:r>
            <a:r>
              <a:rPr lang="x-none" sz="4400" b="1" smtClean="0">
                <a:solidFill>
                  <a:schemeClr val="bg1"/>
                </a:solidFill>
              </a:rPr>
              <a:t>É</a:t>
            </a:r>
            <a:endParaRPr lang="pt-BR" sz="4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 </a:t>
            </a:r>
            <a:r>
              <a:rPr lang="x-none" sz="4400" b="1">
                <a:solidFill>
                  <a:schemeClr val="bg1"/>
                </a:solidFill>
              </a:rPr>
              <a:t>ENSINAR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1717</Words>
  <Application>Microsoft Office PowerPoint</Application>
  <PresentationFormat>Apresentação na tela (4:3)</PresentationFormat>
  <Paragraphs>141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Apresentação do PowerPoint</vt:lpstr>
      <vt:lpstr>1. Definindo o termo</vt:lpstr>
      <vt:lpstr>2. A Igreja ensinando a verdade</vt:lpstr>
      <vt:lpstr>3. A importância  do mestre na igreja local</vt:lpstr>
      <vt:lpstr>APLICAÇAO PRÁTICA</vt:lpstr>
      <vt:lpstr>Apresentação do PowerPoint</vt:lpstr>
      <vt:lpstr>Apresentação do PowerPoint</vt:lpstr>
      <vt:lpstr>Apresentação do PowerPoint</vt:lpstr>
      <vt:lpstr>1. No Antigo Testamento</vt:lpstr>
      <vt:lpstr>2. No Novo Testamento</vt:lpstr>
      <vt:lpstr>3. Jesus como mestre</vt:lpstr>
      <vt:lpstr>Apresentação do PowerPoint</vt:lpstr>
      <vt:lpstr>Apresentação do PowerPoint</vt:lpstr>
      <vt:lpstr>Apresentação do PowerPoint</vt:lpstr>
      <vt:lpstr>1. Crianças. </vt:lpstr>
      <vt:lpstr>2. Jovens e adultos</vt:lpstr>
      <vt:lpstr>3. Portadores de necessidades especiais</vt:lpstr>
      <vt:lpstr>Apresentação do PowerPoint</vt:lpstr>
      <vt:lpstr>Apresentação do PowerPoint</vt:lpstr>
      <vt:lpstr>Apresentação do PowerPoint</vt:lpstr>
      <vt:lpstr>CONSIDERAÇÕES FINAIS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NATALINO DAS NEVES</dc:creator>
  <cp:lastModifiedBy>Natalino</cp:lastModifiedBy>
  <cp:revision>445</cp:revision>
  <dcterms:created xsi:type="dcterms:W3CDTF">2015-11-17T23:44:57Z</dcterms:created>
  <dcterms:modified xsi:type="dcterms:W3CDTF">2017-01-31T01:59:28Z</dcterms:modified>
</cp:coreProperties>
</file>